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0" r:id="rId5"/>
    <p:sldMasterId id="2147483680" r:id="rId6"/>
  </p:sldMasterIdLst>
  <p:notesMasterIdLst>
    <p:notesMasterId r:id="rId30"/>
  </p:notesMasterIdLst>
  <p:sldIdLst>
    <p:sldId id="322" r:id="rId7"/>
    <p:sldId id="317" r:id="rId8"/>
    <p:sldId id="323" r:id="rId9"/>
    <p:sldId id="324" r:id="rId10"/>
    <p:sldId id="325" r:id="rId11"/>
    <p:sldId id="326" r:id="rId12"/>
    <p:sldId id="327" r:id="rId13"/>
    <p:sldId id="328" r:id="rId14"/>
    <p:sldId id="329" r:id="rId15"/>
    <p:sldId id="267" r:id="rId16"/>
    <p:sldId id="258" r:id="rId17"/>
    <p:sldId id="259" r:id="rId18"/>
    <p:sldId id="268" r:id="rId19"/>
    <p:sldId id="269" r:id="rId20"/>
    <p:sldId id="270" r:id="rId21"/>
    <p:sldId id="277" r:id="rId22"/>
    <p:sldId id="273" r:id="rId23"/>
    <p:sldId id="275" r:id="rId24"/>
    <p:sldId id="330" r:id="rId25"/>
    <p:sldId id="331" r:id="rId26"/>
    <p:sldId id="276" r:id="rId27"/>
    <p:sldId id="332" r:id="rId28"/>
    <p:sldId id="33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C1BE91-468B-A557-04AE-59D33EECA98B}" name="Metz, Loretta - FPAC-NRCS, AZ" initials="MLFNA" userId="S::loretta.metz@usda.gov::2b26dc92-d5c3-4839-9e28-e979d24780d6" providerId="AD"/>
  <p188:author id="{EB17B2BB-1A91-94C7-66ED-0489B2CDBE0C}" name="Williams, Candiss - FPAC-NRCS, DC" initials="WD" userId="S::candiss.williams@usda.gov::b85c1431-9e2a-409a-8956-fc6a591eea4f" providerId="AD"/>
  <p188:author id="{4BE898DD-D2F0-5CF3-70A3-F2C146DE15BE}" name="Sirovatka, Nick - FPAC-NRCS, OR" initials="SO" userId="S::nick.sirovatka@usda.gov::8b3424d9-aed6-4898-9905-490106b9511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5ACDBA-82EE-441A-97D2-986160F7D3F7}" v="40" dt="2026-03-20T19:31:08.7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79477" autoAdjust="0"/>
  </p:normalViewPr>
  <p:slideViewPr>
    <p:cSldViewPr snapToGrid="0">
      <p:cViewPr varScale="1">
        <p:scale>
          <a:sx n="88" d="100"/>
          <a:sy n="88" d="100"/>
        </p:scale>
        <p:origin x="137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BF5ACDBA-82EE-441A-97D2-986160F7D3F7}"/>
    <pc:docChg chg="modSld">
      <pc:chgData name="Koch, Carl - FPAC-NRCS, WV" userId="S::carl.koch@usda.gov::8f9ea627-f344-4264-ba95-70db19643af5" providerId="AD" clId="Web-{BF5ACDBA-82EE-441A-97D2-986160F7D3F7}" dt="2026-03-20T19:31:08.703" v="18" actId="20577"/>
      <pc:docMkLst>
        <pc:docMk/>
      </pc:docMkLst>
      <pc:sldChg chg="modSp">
        <pc:chgData name="Koch, Carl - FPAC-NRCS, WV" userId="S::carl.koch@usda.gov::8f9ea627-f344-4264-ba95-70db19643af5" providerId="AD" clId="Web-{BF5ACDBA-82EE-441A-97D2-986160F7D3F7}" dt="2026-03-20T19:31:08.703" v="18" actId="20577"/>
        <pc:sldMkLst>
          <pc:docMk/>
          <pc:sldMk cId="3810111032" sldId="269"/>
        </pc:sldMkLst>
        <pc:spChg chg="mod">
          <ac:chgData name="Koch, Carl - FPAC-NRCS, WV" userId="S::carl.koch@usda.gov::8f9ea627-f344-4264-ba95-70db19643af5" providerId="AD" clId="Web-{BF5ACDBA-82EE-441A-97D2-986160F7D3F7}" dt="2026-03-20T19:31:08.703" v="18" actId="20577"/>
          <ac:spMkLst>
            <pc:docMk/>
            <pc:sldMk cId="3810111032" sldId="269"/>
            <ac:spMk id="15" creationId="{8479C83A-61A0-0CA4-F832-2731E77CD55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BBFD94-9A58-448B-BAE9-5051AC1E28EB}" type="datetimeFigureOut">
              <a:rPr lang="en-US" smtClean="0"/>
              <a:t>3/20/2026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80FFEC-1AE7-4EA7-B428-EF42AAC2BA4F}" type="slidenum">
              <a:rPr lang="en-US" smtClean="0"/>
              <a:t>‹#›</a:t>
            </a:fld>
            <a:endParaRPr lang="en-US"/>
          </a:p>
        </p:txBody>
      </p:sp>
    </p:spTree>
    <p:extLst>
      <p:ext uri="{BB962C8B-B14F-4D97-AF65-F5344CB8AC3E}">
        <p14:creationId xmlns:p14="http://schemas.microsoft.com/office/powerpoint/2010/main" val="3806750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s.usda.gov/t-d/pubs/pdf/08191815.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s.usda.gov/t-d/pubs/pdf/08191815.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s.usda.gov/t-d/pubs/pdf/08191815.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openknowledge.fao.org/items/d0f20c1c-7760-4d94-86c3-d1e770a17db0"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limatejusticecenter.org/newsletter/traditional-ecological-knowledge-and-climate-justic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tek.forestry.oregonstate.edu/what-tek"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opwall.com/article/the-different-types-of-forest/"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fws.gov/invasives/volunteersTrainingModule/invasives/plants.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limate-woodlands.extension.org/forest-ecosystem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Forestland Soil Health is just as important as the soil health of other land uses.  Perhaps even more so since the vegetation needs to be in place for decades and even centuries.  Through this module, we will discuss how the 4 principles of soil health fit into the </a:t>
            </a:r>
            <a:r>
              <a:rPr lang="en-US"/>
              <a:t>forest systems.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199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hlinkClick r:id="rId3"/>
              </a:rPr>
              <a:t>SD_FG_8-19-09.indd (usda.gov)</a:t>
            </a:r>
            <a:endParaRPr lang="en-US" dirty="0"/>
          </a:p>
          <a:p>
            <a:endParaRPr lang="en-US"/>
          </a:p>
          <a:p>
            <a:r>
              <a:rPr lang="en-US" dirty="0"/>
              <a:t>list of attributes is from the National Soil Disturbance Monitoring Protocol, volume 2, included in appendix A (</a:t>
            </a:r>
            <a:r>
              <a:rPr lang="en-US" dirty="0" err="1"/>
              <a:t>pg</a:t>
            </a:r>
            <a:r>
              <a:rPr lang="en-US" dirty="0"/>
              <a:t> 7)</a:t>
            </a:r>
          </a:p>
          <a:p>
            <a:endParaRPr lang="en-US" dirty="0"/>
          </a:p>
          <a:p>
            <a:r>
              <a:rPr lang="en-US" dirty="0"/>
              <a:t>As we progress in this course, you will see that the forest floor attributes listed will tie into the NRCS Forest In-Field Soil Health Assessment.  We also will look at the surface-soil attributes throughout the modules, but as soil health professionals- you should note that soil displacement/erosion, ruts, and puddled conditions all have negative effects on soil health.  The sub surface attributes tie directly into SH resource concerns that we see across all land uses.</a:t>
            </a:r>
          </a:p>
        </p:txBody>
      </p:sp>
      <p:sp>
        <p:nvSpPr>
          <p:cNvPr id="4" name="Slide Number Placeholder 3"/>
          <p:cNvSpPr>
            <a:spLocks noGrp="1"/>
          </p:cNvSpPr>
          <p:nvPr>
            <p:ph type="sldNum" sz="quarter" idx="5"/>
          </p:nvPr>
        </p:nvSpPr>
        <p:spPr/>
        <p:txBody>
          <a:bodyPr/>
          <a:lstStyle/>
          <a:p>
            <a:fld id="{BE80FFEC-1AE7-4EA7-B428-EF42AAC2BA4F}" type="slidenum">
              <a:rPr lang="en-US" smtClean="0"/>
              <a:t>10</a:t>
            </a:fld>
            <a:endParaRPr lang="en-US"/>
          </a:p>
        </p:txBody>
      </p:sp>
    </p:spTree>
    <p:extLst>
      <p:ext uri="{BB962C8B-B14F-4D97-AF65-F5344CB8AC3E}">
        <p14:creationId xmlns:p14="http://schemas.microsoft.com/office/powerpoint/2010/main" val="3244095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Our partner agency (US Forest Service) utilizes the above ratings and points to evaluate when they look at the forest floor.  The NRCS Soil Health Division's FIFSA goes a bit deeper than this evaluation does, but there are some similarities.  Equipment tracks, management created soil compaction/platy soils all lead to potential resource concerns for soil health, and by being aware of how what you observe on the forest floor can affect the soil below, you can make your evaluation that much smoother.</a:t>
            </a:r>
          </a:p>
          <a:p>
            <a:r>
              <a:rPr lang="en-US" dirty="0"/>
              <a:t>For more information: (PRESENTER CAN SHARE THE LINK IF PARTICIPANTS ARE INTERESETED)  </a:t>
            </a:r>
          </a:p>
          <a:p>
            <a:r>
              <a:rPr lang="en-US" dirty="0">
                <a:hlinkClick r:id="rId3"/>
              </a:rPr>
              <a:t>SD_FG_8-19-09.indd (usda.gov)</a:t>
            </a:r>
            <a:endParaRPr lang="en-US" dirty="0"/>
          </a:p>
          <a:p>
            <a:r>
              <a:rPr lang="en-US" dirty="0"/>
              <a:t>CLASS 0:</a:t>
            </a:r>
          </a:p>
          <a:p>
            <a:r>
              <a:rPr lang="en-US" b="1" dirty="0"/>
              <a:t>The soil-disturbance class 0 is defined by the following characteristics</a:t>
            </a:r>
            <a:r>
              <a:rPr lang="en-US" dirty="0"/>
              <a:t>: • No evidence of past equipment. • No depressions or wheel tracks. • Forest-floor layers are present and intact. • No soil-displacement evident. • No management-generated soil erosion. • No management-created soil compaction. • No management-created platy soil</a:t>
            </a:r>
          </a:p>
          <a:p>
            <a:r>
              <a:rPr lang="en-US" dirty="0"/>
              <a:t>CLASS 1:</a:t>
            </a:r>
          </a:p>
          <a:p>
            <a:r>
              <a:rPr lang="en-US" b="1" dirty="0"/>
              <a:t>Soil surface</a:t>
            </a:r>
            <a:r>
              <a:rPr lang="en-US" dirty="0"/>
              <a:t>: • Faint wheel tracks or slight depressions evident. • Forest-floor layers present and intact. • Surface soil has not been displaced and shows minimal mixing with subsoil. • Low soil burn severity. Litter slightly charred or partially consumed. Duff largely intact. Water repellency is similar to pre-burn conditions. • Soil compaction is shallow. [Compaction in the surface soil (top 0 to 4 inches) is slightly greater than observed under natural conditions.] </a:t>
            </a:r>
          </a:p>
          <a:p>
            <a:r>
              <a:rPr lang="en-US" b="1" dirty="0"/>
              <a:t>Soil physical conditions</a:t>
            </a:r>
            <a:r>
              <a:rPr lang="en-US" dirty="0"/>
              <a:t>: • Change in soil structure from granular structure to massive or platy structure; restricted to the surface soil. • Platy structure is noncontinuous.</a:t>
            </a:r>
          </a:p>
        </p:txBody>
      </p:sp>
      <p:sp>
        <p:nvSpPr>
          <p:cNvPr id="4" name="Slide Number Placeholder 3"/>
          <p:cNvSpPr>
            <a:spLocks noGrp="1"/>
          </p:cNvSpPr>
          <p:nvPr>
            <p:ph type="sldNum" sz="quarter" idx="5"/>
          </p:nvPr>
        </p:nvSpPr>
        <p:spPr/>
        <p:txBody>
          <a:bodyPr/>
          <a:lstStyle/>
          <a:p>
            <a:fld id="{BE80FFEC-1AE7-4EA7-B428-EF42AAC2BA4F}" type="slidenum">
              <a:rPr lang="en-US" smtClean="0"/>
              <a:t>11</a:t>
            </a:fld>
            <a:endParaRPr lang="en-US"/>
          </a:p>
        </p:txBody>
      </p:sp>
    </p:spTree>
    <p:extLst>
      <p:ext uri="{BB962C8B-B14F-4D97-AF65-F5344CB8AC3E}">
        <p14:creationId xmlns:p14="http://schemas.microsoft.com/office/powerpoint/2010/main" val="863280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 the severity ratings increase, we continue to see that surface level observations can help diagnose the potential for increasing issues for soil health and resource concerns that NRCS can address with the producer.  In all of these disturbance class ratings, we are using visual observations to give us indicators.  However, the FIFSHA will help tie together the observations and evaluations in-field with practices that we can implement to solve those associated resource concerns.</a:t>
            </a:r>
          </a:p>
          <a:p>
            <a:endParaRPr lang="en-US" dirty="0"/>
          </a:p>
          <a:p>
            <a:r>
              <a:rPr lang="en-US" dirty="0">
                <a:hlinkClick r:id="rId3"/>
              </a:rPr>
              <a:t>SD_FG_8-19-09.indd (usda.gov)</a:t>
            </a:r>
            <a:endParaRPr lang="en-US"/>
          </a:p>
          <a:p>
            <a:r>
              <a:rPr lang="en-US" dirty="0"/>
              <a:t>CLASS 2:</a:t>
            </a:r>
          </a:p>
          <a:p>
            <a:r>
              <a:rPr lang="en-US" b="1" dirty="0"/>
              <a:t>Soil surface</a:t>
            </a:r>
            <a:r>
              <a:rPr lang="en-US" dirty="0"/>
              <a:t>: • Wheel tracks or depressions are evident in the mineral soil. • Forest-floor layers partially intact or missing. • Surface soil partially intact and may be mixed with subsoil. • Moderate soil burn severity. o Surface soil-water repellency increased compared to the pre-burn conditions. o Black ash with the majority of the fuel consumed. • Soil compaction is present in the mineral soil (down to about 12 inches). </a:t>
            </a:r>
          </a:p>
          <a:p>
            <a:r>
              <a:rPr lang="en-US" b="1" dirty="0"/>
              <a:t>Observations of soil physical condition</a:t>
            </a:r>
            <a:r>
              <a:rPr lang="en-US" dirty="0"/>
              <a:t>: • Change in soil structure from granular to platy. • Platy structure is generally continuous. o Large roots may penetrate the platy structure; but fine and medium roots may not</a:t>
            </a:r>
          </a:p>
          <a:p>
            <a:r>
              <a:rPr lang="en-US" dirty="0"/>
              <a:t>CLASS 3:</a:t>
            </a:r>
          </a:p>
          <a:p>
            <a:r>
              <a:rPr lang="en-US" b="1" dirty="0"/>
              <a:t>Soil surface</a:t>
            </a:r>
            <a:r>
              <a:rPr lang="en-US" dirty="0"/>
              <a:t>: • Wheel tracks and depressions highly evident. • Forest-floor layers are missing. • Evidence of surface soil removal, gouging, and piling. • The majority of surface soil has been displaced. Surface soil may be mixed with subsoil. Subsoil partially or totally exposed. • High soil burn severity has the duff and litter layer completely consumed. The surface soil color may be reddish or orange in places and the surface soil is water repellent. • Soil compaction is deep in the soil profile (greater than 12 inches in depth). </a:t>
            </a:r>
          </a:p>
          <a:p>
            <a:r>
              <a:rPr lang="en-US" b="1" dirty="0"/>
              <a:t>Observations of soil physical conditions</a:t>
            </a:r>
            <a:r>
              <a:rPr lang="en-US" dirty="0"/>
              <a:t>: • Change in soil structure from granular structure to massive or platy structure greater than 12 inches in depth. • Platy structure is continuous and roots do not penetrate the platy structure</a:t>
            </a:r>
          </a:p>
        </p:txBody>
      </p:sp>
      <p:sp>
        <p:nvSpPr>
          <p:cNvPr id="4" name="Slide Number Placeholder 3"/>
          <p:cNvSpPr>
            <a:spLocks noGrp="1"/>
          </p:cNvSpPr>
          <p:nvPr>
            <p:ph type="sldNum" sz="quarter" idx="5"/>
          </p:nvPr>
        </p:nvSpPr>
        <p:spPr/>
        <p:txBody>
          <a:bodyPr/>
          <a:lstStyle/>
          <a:p>
            <a:fld id="{BE80FFEC-1AE7-4EA7-B428-EF42AAC2BA4F}" type="slidenum">
              <a:rPr lang="en-US" smtClean="0"/>
              <a:t>12</a:t>
            </a:fld>
            <a:endParaRPr lang="en-US"/>
          </a:p>
        </p:txBody>
      </p:sp>
    </p:spTree>
    <p:extLst>
      <p:ext uri="{BB962C8B-B14F-4D97-AF65-F5344CB8AC3E}">
        <p14:creationId xmlns:p14="http://schemas.microsoft.com/office/powerpoint/2010/main" val="3120401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All photos this slide: credit N. Sirovatka USDA-NRCS</a:t>
            </a:r>
          </a:p>
          <a:p>
            <a:endParaRPr lang="en-US"/>
          </a:p>
          <a:p>
            <a:r>
              <a:rPr lang="en-US"/>
              <a:t>Decrease Erosion Potentials</a:t>
            </a:r>
          </a:p>
          <a:p>
            <a:r>
              <a:rPr lang="en-US"/>
              <a:t>Increase Infiltration Potentials</a:t>
            </a:r>
          </a:p>
          <a:p>
            <a:r>
              <a:rPr lang="en-US"/>
              <a:t>Decrease Evaporation Potentials</a:t>
            </a:r>
          </a:p>
          <a:p>
            <a:r>
              <a:rPr lang="en-US"/>
              <a:t>Moderate Soil Temperatures</a:t>
            </a:r>
          </a:p>
          <a:p>
            <a:r>
              <a:rPr lang="en-US"/>
              <a:t>Increase Habitat for Soil Organisms</a:t>
            </a:r>
          </a:p>
          <a:p>
            <a:r>
              <a:rPr lang="en-US"/>
              <a:t>Provide food sources for soil biota</a:t>
            </a:r>
          </a:p>
          <a:p>
            <a:endParaRPr lang="en-US"/>
          </a:p>
          <a:p>
            <a:r>
              <a:rPr lang="en-US"/>
              <a:t>Change in cover amount and types can change how water infiltrates into a soil; potentially leading to erosion (surface runoff) but also can affect interflow and groundwater flow</a:t>
            </a:r>
          </a:p>
        </p:txBody>
      </p:sp>
      <p:sp>
        <p:nvSpPr>
          <p:cNvPr id="4" name="Slide Number Placeholder 3"/>
          <p:cNvSpPr>
            <a:spLocks noGrp="1"/>
          </p:cNvSpPr>
          <p:nvPr>
            <p:ph type="sldNum" sz="quarter" idx="5"/>
          </p:nvPr>
        </p:nvSpPr>
        <p:spPr/>
        <p:txBody>
          <a:bodyPr/>
          <a:lstStyle/>
          <a:p>
            <a:fld id="{BE80FFEC-1AE7-4EA7-B428-EF42AAC2BA4F}" type="slidenum">
              <a:rPr lang="en-US" smtClean="0"/>
              <a:t>13</a:t>
            </a:fld>
            <a:endParaRPr lang="en-US"/>
          </a:p>
        </p:txBody>
      </p:sp>
    </p:spTree>
    <p:extLst>
      <p:ext uri="{BB962C8B-B14F-4D97-AF65-F5344CB8AC3E}">
        <p14:creationId xmlns:p14="http://schemas.microsoft.com/office/powerpoint/2010/main" val="539624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Photo credit this slide: N. Sirovatka USDA-NRCS</a:t>
            </a:r>
          </a:p>
          <a:p>
            <a:endParaRPr lang="en-US">
              <a:hlinkClick r:id="rId3"/>
            </a:endParaRPr>
          </a:p>
          <a:p>
            <a:r>
              <a:rPr lang="en-US">
                <a:hlinkClick r:id="rId3"/>
              </a:rPr>
              <a:t>The State of the World’s Forests 2020 (fao.org)</a:t>
            </a:r>
            <a:endParaRPr lang="en-US"/>
          </a:p>
          <a:p>
            <a:endParaRPr lang="en-US"/>
          </a:p>
          <a:p>
            <a:r>
              <a:rPr lang="en-US"/>
              <a:t>Forest ecosystems function because the entire ecosystem is functioning.  The above ground and the below ground.</a:t>
            </a:r>
          </a:p>
          <a:p>
            <a:endParaRPr lang="en-US"/>
          </a:p>
          <a:p>
            <a:r>
              <a:rPr lang="en-US"/>
              <a:t>Below ground biotic populations are driving nutrient cycles, water cycles, carbon sequestration and plant health cycles.</a:t>
            </a:r>
          </a:p>
          <a:p>
            <a:endParaRPr lang="en-US"/>
          </a:p>
          <a:p>
            <a:r>
              <a:rPr lang="en-US"/>
              <a:t>The trees and the understory provide vital services to the systems health.  Change or destroy one and there is a risk that other levels will be affected</a:t>
            </a:r>
          </a:p>
          <a:p>
            <a:endParaRPr lang="en-US"/>
          </a:p>
        </p:txBody>
      </p:sp>
      <p:sp>
        <p:nvSpPr>
          <p:cNvPr id="4" name="Slide Number Placeholder 3"/>
          <p:cNvSpPr>
            <a:spLocks noGrp="1"/>
          </p:cNvSpPr>
          <p:nvPr>
            <p:ph type="sldNum" sz="quarter" idx="5"/>
          </p:nvPr>
        </p:nvSpPr>
        <p:spPr/>
        <p:txBody>
          <a:bodyPr/>
          <a:lstStyle/>
          <a:p>
            <a:fld id="{BE80FFEC-1AE7-4EA7-B428-EF42AAC2BA4F}" type="slidenum">
              <a:rPr lang="en-US" smtClean="0"/>
              <a:t>14</a:t>
            </a:fld>
            <a:endParaRPr lang="en-US"/>
          </a:p>
        </p:txBody>
      </p:sp>
    </p:spTree>
    <p:extLst>
      <p:ext uri="{BB962C8B-B14F-4D97-AF65-F5344CB8AC3E}">
        <p14:creationId xmlns:p14="http://schemas.microsoft.com/office/powerpoint/2010/main" val="2703162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Photo credit this slide: N. Sirovatka USDA-NRCS</a:t>
            </a:r>
          </a:p>
          <a:p>
            <a:endParaRPr lang="en-US"/>
          </a:p>
        </p:txBody>
      </p:sp>
      <p:sp>
        <p:nvSpPr>
          <p:cNvPr id="4" name="Slide Number Placeholder 3"/>
          <p:cNvSpPr>
            <a:spLocks noGrp="1"/>
          </p:cNvSpPr>
          <p:nvPr>
            <p:ph type="sldNum" sz="quarter" idx="5"/>
          </p:nvPr>
        </p:nvSpPr>
        <p:spPr/>
        <p:txBody>
          <a:bodyPr/>
          <a:lstStyle/>
          <a:p>
            <a:fld id="{BE80FFEC-1AE7-4EA7-B428-EF42AAC2BA4F}" type="slidenum">
              <a:rPr lang="en-US" smtClean="0"/>
              <a:t>15</a:t>
            </a:fld>
            <a:endParaRPr lang="en-US"/>
          </a:p>
        </p:txBody>
      </p:sp>
    </p:spTree>
    <p:extLst>
      <p:ext uri="{BB962C8B-B14F-4D97-AF65-F5344CB8AC3E}">
        <p14:creationId xmlns:p14="http://schemas.microsoft.com/office/powerpoint/2010/main" val="2387566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Photo Credit this slide: N. Sirovatka USDA-NRCS</a:t>
            </a:r>
          </a:p>
        </p:txBody>
      </p:sp>
      <p:sp>
        <p:nvSpPr>
          <p:cNvPr id="4" name="Slide Number Placeholder 3"/>
          <p:cNvSpPr>
            <a:spLocks noGrp="1"/>
          </p:cNvSpPr>
          <p:nvPr>
            <p:ph type="sldNum" sz="quarter" idx="5"/>
          </p:nvPr>
        </p:nvSpPr>
        <p:spPr/>
        <p:txBody>
          <a:bodyPr/>
          <a:lstStyle/>
          <a:p>
            <a:fld id="{BE80FFEC-1AE7-4EA7-B428-EF42AAC2BA4F}" type="slidenum">
              <a:rPr lang="en-US" smtClean="0"/>
              <a:t>16</a:t>
            </a:fld>
            <a:endParaRPr lang="en-US"/>
          </a:p>
        </p:txBody>
      </p:sp>
    </p:spTree>
    <p:extLst>
      <p:ext uri="{BB962C8B-B14F-4D97-AF65-F5344CB8AC3E}">
        <p14:creationId xmlns:p14="http://schemas.microsoft.com/office/powerpoint/2010/main" val="20459391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Photo Credit: N. Sirovatka USDA-NRCS</a:t>
            </a:r>
          </a:p>
        </p:txBody>
      </p:sp>
      <p:sp>
        <p:nvSpPr>
          <p:cNvPr id="4" name="Slide Number Placeholder 3"/>
          <p:cNvSpPr>
            <a:spLocks noGrp="1"/>
          </p:cNvSpPr>
          <p:nvPr>
            <p:ph type="sldNum" sz="quarter" idx="5"/>
          </p:nvPr>
        </p:nvSpPr>
        <p:spPr/>
        <p:txBody>
          <a:bodyPr/>
          <a:lstStyle/>
          <a:p>
            <a:fld id="{BE80FFEC-1AE7-4EA7-B428-EF42AAC2BA4F}" type="slidenum">
              <a:rPr lang="en-US" smtClean="0"/>
              <a:t>17</a:t>
            </a:fld>
            <a:endParaRPr lang="en-US"/>
          </a:p>
        </p:txBody>
      </p:sp>
    </p:spTree>
    <p:extLst>
      <p:ext uri="{BB962C8B-B14F-4D97-AF65-F5344CB8AC3E}">
        <p14:creationId xmlns:p14="http://schemas.microsoft.com/office/powerpoint/2010/main" val="3016336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hlinkClick r:id="rId3"/>
              </a:rPr>
              <a:t>Global Center for Climate Justice (climatejusticecenter.org)</a:t>
            </a:r>
            <a:r>
              <a:rPr lang="en-US"/>
              <a:t>- Traditional Ecological Knowledge and Climate Justice- Ben Whitaker August 25, 2022.</a:t>
            </a:r>
          </a:p>
          <a:p>
            <a:endParaRPr lang="en-US"/>
          </a:p>
          <a:p>
            <a:r>
              <a:rPr lang="en-US"/>
              <a:t>From the slide before, we know that TEK is greater than just focusing on natural resources.</a:t>
            </a:r>
          </a:p>
        </p:txBody>
      </p:sp>
      <p:sp>
        <p:nvSpPr>
          <p:cNvPr id="4" name="Slide Number Placeholder 3"/>
          <p:cNvSpPr>
            <a:spLocks noGrp="1"/>
          </p:cNvSpPr>
          <p:nvPr>
            <p:ph type="sldNum" sz="quarter" idx="5"/>
          </p:nvPr>
        </p:nvSpPr>
        <p:spPr/>
        <p:txBody>
          <a:bodyPr/>
          <a:lstStyle/>
          <a:p>
            <a:fld id="{BE80FFEC-1AE7-4EA7-B428-EF42AAC2BA4F}" type="slidenum">
              <a:rPr lang="en-US" smtClean="0"/>
              <a:t>18</a:t>
            </a:fld>
            <a:endParaRPr lang="en-US"/>
          </a:p>
        </p:txBody>
      </p:sp>
    </p:spTree>
    <p:extLst>
      <p:ext uri="{BB962C8B-B14F-4D97-AF65-F5344CB8AC3E}">
        <p14:creationId xmlns:p14="http://schemas.microsoft.com/office/powerpoint/2010/main" val="4261268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hlinkClick r:id="rId3"/>
              </a:rPr>
              <a:t>What is TEK? | Traditional Ecological Knowledge Lab (oregonstate.edu)</a:t>
            </a:r>
            <a:endParaRPr lang="en-US" dirty="0"/>
          </a:p>
          <a:p>
            <a:endParaRPr lang="en-US" dirty="0"/>
          </a:p>
          <a:p>
            <a:r>
              <a:rPr lang="en-US" dirty="0"/>
              <a:t>TEK lab at Oregon State University has multiple projects working with tribes.  One includes tribal forest restoration and native seed collection.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698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7672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(L) Kevin Goodell-Confederated Tribes of Siletz Indians</a:t>
            </a:r>
          </a:p>
          <a:p>
            <a:r>
              <a:rPr lang="en-US" dirty="0"/>
              <a:t>(R) Mike Kennedy- Natural Resource Director for Siletz Tribe</a:t>
            </a:r>
          </a:p>
          <a:p>
            <a:r>
              <a:rPr lang="en-US" dirty="0"/>
              <a:t>Photo: Tracy Robillard- USDA-NRCS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223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course participants how/if they utilize TEK in their planning considerations or activities.</a:t>
            </a:r>
          </a:p>
        </p:txBody>
      </p:sp>
      <p:sp>
        <p:nvSpPr>
          <p:cNvPr id="4" name="Slide Number Placeholder 3"/>
          <p:cNvSpPr>
            <a:spLocks noGrp="1"/>
          </p:cNvSpPr>
          <p:nvPr>
            <p:ph type="sldNum" sz="quarter" idx="5"/>
          </p:nvPr>
        </p:nvSpPr>
        <p:spPr/>
        <p:txBody>
          <a:bodyPr/>
          <a:lstStyle/>
          <a:p>
            <a:fld id="{BE80FFEC-1AE7-4EA7-B428-EF42AAC2BA4F}" type="slidenum">
              <a:rPr lang="en-US" smtClean="0"/>
              <a:t>21</a:t>
            </a:fld>
            <a:endParaRPr lang="en-US"/>
          </a:p>
        </p:txBody>
      </p:sp>
    </p:spTree>
    <p:extLst>
      <p:ext uri="{BB962C8B-B14F-4D97-AF65-F5344CB8AC3E}">
        <p14:creationId xmlns:p14="http://schemas.microsoft.com/office/powerpoint/2010/main" val="20715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Traditional and Local Ecological Knowledge about Forest Biodiversity in the Pacific Northwest: General Technical Report PNW-GTR-751 April 2008</a:t>
            </a:r>
          </a:p>
          <a:p>
            <a:endParaRPr lang="en-US" dirty="0"/>
          </a:p>
          <a:p>
            <a:r>
              <a:rPr lang="en-US" dirty="0"/>
              <a:t>Photo Credit this slide: N. Sirovatka USDA-NRCS</a:t>
            </a:r>
          </a:p>
          <a:p>
            <a:endParaRPr lang="en-US" dirty="0"/>
          </a:p>
          <a:p>
            <a:r>
              <a:rPr lang="en-US" dirty="0"/>
              <a:t>LEK knowledge is important as many land managers make long standing management decisions based on handed down knowledge, just as TEK knowledge is handed down generation to generation.  </a:t>
            </a:r>
          </a:p>
          <a:p>
            <a:endParaRPr lang="en-US" dirty="0"/>
          </a:p>
          <a:p>
            <a:r>
              <a:rPr lang="en-US" dirty="0"/>
              <a:t>With both TEK and LEK: Forestry decisions are long lasting and affect the land far into the future.  Evolving knowledge understands that management doesn’t interfere with the “naturalness” of the forests, but rather that forests are better off because of the interventions.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52071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4777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a:p>
            <a:r>
              <a:rPr lang="en-US" dirty="0"/>
              <a:t>Page-</a:t>
            </a:r>
            <a:r>
              <a:rPr lang="en-US" dirty="0" err="1"/>
              <a:t>Dumroese</a:t>
            </a:r>
            <a:r>
              <a:rPr lang="en-US" dirty="0"/>
              <a:t>, Deborah S. et al; Soil Health Assessment of Forest Soils.  Soil Health Series Volume 1 Approaches to Soil Health Analysis.  2021 Soil Science Society of America, Inc.</a:t>
            </a:r>
          </a:p>
          <a:p>
            <a:endParaRPr lang="en-US" dirty="0"/>
          </a:p>
          <a:p>
            <a:r>
              <a:rPr lang="en-US" b="1" dirty="0"/>
              <a:t>Class Discussion: How would the class participants change this definition??</a:t>
            </a:r>
          </a:p>
          <a:p>
            <a:endParaRPr lang="en-US" b="1" dirty="0"/>
          </a:p>
          <a:p>
            <a:pPr algn="l"/>
            <a:r>
              <a:rPr lang="en-US" sz="1200" b="0" i="0" u="none" strike="noStrike" baseline="0" dirty="0">
                <a:latin typeface="STIXTwoText"/>
              </a:rPr>
              <a:t>The U.S. Department of Agriculture (USDA) Forest Service requirement to leave 25 to 27 tons ha-1 of coarse woody material greater than 14 cm in diameter. comes from the need to provide ‘parent material’ for decayed wood in many forest ecosystems (Harvey et al., 1981) and ensure a healthy population of ectomycorrhizal fungi.</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667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i="0" dirty="0">
                <a:solidFill>
                  <a:srgbClr val="1F1F25"/>
                </a:solidFill>
                <a:effectLst/>
                <a:highlight>
                  <a:srgbClr val="FFFFFF"/>
                </a:highlight>
                <a:latin typeface="Lato" panose="020F0502020204030203" pitchFamily="34" charset="0"/>
              </a:rPr>
              <a:t>Most of our Planners will be working in the Temperate forests of the United States</a:t>
            </a:r>
          </a:p>
          <a:p>
            <a:endParaRPr lang="en-US" b="0" i="0" dirty="0">
              <a:solidFill>
                <a:srgbClr val="1F1F25"/>
              </a:solidFill>
              <a:effectLst/>
              <a:highlight>
                <a:srgbClr val="FFFFFF"/>
              </a:highlight>
              <a:latin typeface="Lato" panose="020F0502020204030203" pitchFamily="34" charset="0"/>
            </a:endParaRPr>
          </a:p>
          <a:p>
            <a:endParaRPr lang="en-US" b="0" i="0" dirty="0">
              <a:solidFill>
                <a:srgbClr val="1F1F25"/>
              </a:solidFill>
              <a:effectLst/>
              <a:highlight>
                <a:srgbClr val="FFFFFF"/>
              </a:highlight>
              <a:latin typeface="Lato" panose="020F0502020204030203" pitchFamily="34" charset="0"/>
            </a:endParaRPr>
          </a:p>
          <a:p>
            <a:r>
              <a:rPr lang="en-US" b="0" i="0" dirty="0">
                <a:solidFill>
                  <a:srgbClr val="1F1F25"/>
                </a:solidFill>
                <a:effectLst/>
                <a:highlight>
                  <a:srgbClr val="FFFFFF"/>
                </a:highlight>
                <a:latin typeface="Lato" panose="020F0502020204030203" pitchFamily="34" charset="0"/>
              </a:rPr>
              <a:t>Boreal forests are located between 50 and 60o North are really cold (as low as -30 </a:t>
            </a:r>
            <a:r>
              <a:rPr lang="en-US" b="0" i="0" dirty="0" err="1">
                <a:solidFill>
                  <a:srgbClr val="1F1F25"/>
                </a:solidFill>
                <a:effectLst/>
                <a:highlight>
                  <a:srgbClr val="FFFFFF"/>
                </a:highlight>
                <a:latin typeface="Lato" panose="020F0502020204030203" pitchFamily="34" charset="0"/>
              </a:rPr>
              <a:t>oC</a:t>
            </a:r>
            <a:r>
              <a:rPr lang="en-US" b="0" i="0" dirty="0">
                <a:solidFill>
                  <a:srgbClr val="1F1F25"/>
                </a:solidFill>
                <a:effectLst/>
                <a:highlight>
                  <a:srgbClr val="FFFFFF"/>
                </a:highlight>
                <a:latin typeface="Lato" panose="020F0502020204030203" pitchFamily="34" charset="0"/>
              </a:rPr>
              <a:t>). Around 80% of these forests grow in ground which stays frozen all year round (called permafrost). </a:t>
            </a:r>
          </a:p>
          <a:p>
            <a:endParaRPr lang="en-US" b="0" i="0" dirty="0">
              <a:solidFill>
                <a:srgbClr val="1F1F25"/>
              </a:solidFill>
              <a:effectLst/>
              <a:highlight>
                <a:srgbClr val="FFFFFF"/>
              </a:highlight>
              <a:latin typeface="Lato" panose="020F0502020204030203" pitchFamily="34" charset="0"/>
            </a:endParaRPr>
          </a:p>
          <a:p>
            <a:r>
              <a:rPr lang="en-US" b="0" i="0" dirty="0">
                <a:solidFill>
                  <a:srgbClr val="1F1F25"/>
                </a:solidFill>
                <a:effectLst/>
                <a:highlight>
                  <a:srgbClr val="FFFFFF"/>
                </a:highlight>
                <a:latin typeface="Lato" panose="020F0502020204030203" pitchFamily="34" charset="0"/>
              </a:rPr>
              <a:t>Temperate: As these forests are found in mid-latitudes, they have four seasons – their tell-tale characteristic. Each season (and location) comes with different conditions. Temperatures can range from -30oC – 30oC while the forests’ precipitation averages range from around 75cm to 1.5m per year. This means the plants and animals in these forests deal with a variety of conditions, but as the soils are generally very nutrient rich, there’s a lot of growth.</a:t>
            </a:r>
          </a:p>
          <a:p>
            <a:endParaRPr lang="en-US" b="0" i="0" dirty="0">
              <a:solidFill>
                <a:srgbClr val="1F1F25"/>
              </a:solidFill>
              <a:effectLst/>
              <a:highlight>
                <a:srgbClr val="FFFFFF"/>
              </a:highlight>
              <a:latin typeface="Lato" panose="020F0502020204030203" pitchFamily="34" charset="0"/>
            </a:endParaRPr>
          </a:p>
          <a:p>
            <a:r>
              <a:rPr lang="en-US" b="0" i="0" dirty="0">
                <a:solidFill>
                  <a:srgbClr val="1F1F25"/>
                </a:solidFill>
                <a:effectLst/>
                <a:highlight>
                  <a:srgbClr val="FFFFFF"/>
                </a:highlight>
                <a:latin typeface="Lato" panose="020F0502020204030203" pitchFamily="34" charset="0"/>
              </a:rPr>
              <a:t>Tropical forests occur between the tropics of Cancer and Capricorn and so offer stable conditions. They are the warmest (20C to 30C) and wettest forests on the planet. Tropical forests are also some of the most species rich ecosystems on Earth; even though they cover less than 10% of the world they host over half the species. Because of all the different plants and animals in these forests any nutrients are used up quickly, meaning the soils are extremely poor.</a:t>
            </a:r>
          </a:p>
          <a:p>
            <a:endParaRPr lang="en-US" b="0" i="0" dirty="0">
              <a:solidFill>
                <a:srgbClr val="1F1F25"/>
              </a:solidFill>
              <a:effectLst/>
              <a:highlight>
                <a:srgbClr val="FFFFFF"/>
              </a:highlight>
              <a:latin typeface="Lato" panose="020F0502020204030203" pitchFamily="34" charset="0"/>
            </a:endParaRPr>
          </a:p>
          <a:p>
            <a:r>
              <a:rPr lang="en-US" b="0" i="0" dirty="0">
                <a:solidFill>
                  <a:srgbClr val="1F1F25"/>
                </a:solidFill>
                <a:effectLst/>
                <a:highlight>
                  <a:srgbClr val="FFFFFF"/>
                </a:highlight>
                <a:latin typeface="Lato" panose="020F0502020204030203" pitchFamily="34" charset="0"/>
              </a:rPr>
              <a:t>Wilkinson, E. </a:t>
            </a:r>
            <a:r>
              <a:rPr lang="en-US" dirty="0">
                <a:hlinkClick r:id="rId3"/>
              </a:rPr>
              <a:t>Operation Wallacea | The Different Types of Forest (opwall.com)</a:t>
            </a:r>
            <a:r>
              <a:rPr lang="en-US" b="0" i="0" dirty="0">
                <a:solidFill>
                  <a:srgbClr val="1F1F25"/>
                </a:solidFill>
                <a:effectLst/>
                <a:highlight>
                  <a:srgbClr val="FFFFFF"/>
                </a:highlight>
                <a:latin typeface="Lato" panose="020F0502020204030203" pitchFamily="34" charset="0"/>
              </a:rPr>
              <a:t>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717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Padley, E. “Managing Soil Quality in Forests” 2016- Natural Resources Conservation Service Presentation Slide deck.</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948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i="0" dirty="0">
                <a:solidFill>
                  <a:srgbClr val="222222"/>
                </a:solidFill>
                <a:effectLst/>
                <a:latin typeface="inherit"/>
              </a:rPr>
              <a:t>Credit:</a:t>
            </a:r>
            <a:r>
              <a:rPr lang="en-US" b="0" i="0" dirty="0">
                <a:solidFill>
                  <a:srgbClr val="222222"/>
                </a:solidFill>
                <a:effectLst/>
                <a:latin typeface="ProximaNova"/>
              </a:rPr>
              <a:t> Courtesy of US Fish and Wildlife Service</a:t>
            </a:r>
            <a:br>
              <a:rPr lang="en-US" b="0" i="0" dirty="0">
                <a:solidFill>
                  <a:srgbClr val="222222"/>
                </a:solidFill>
                <a:effectLst/>
                <a:latin typeface="ProximaNova"/>
              </a:rPr>
            </a:br>
            <a:r>
              <a:rPr lang="en-US" b="1" i="0" dirty="0">
                <a:solidFill>
                  <a:srgbClr val="222222"/>
                </a:solidFill>
                <a:effectLst/>
                <a:latin typeface="inherit"/>
              </a:rPr>
              <a:t>Source:</a:t>
            </a:r>
            <a:r>
              <a:rPr lang="en-US" b="0" i="0" dirty="0">
                <a:solidFill>
                  <a:srgbClr val="222222"/>
                </a:solidFill>
                <a:effectLst/>
                <a:latin typeface="ProximaNova"/>
              </a:rPr>
              <a:t> </a:t>
            </a:r>
            <a:r>
              <a:rPr lang="en-US" b="1" i="0" u="none" strike="noStrike" dirty="0">
                <a:solidFill>
                  <a:srgbClr val="008545"/>
                </a:solidFill>
                <a:effectLst/>
                <a:latin typeface="inherit"/>
                <a:hlinkClick r:id="rId3" tooltip="http://www.fws.gov/invasives/volunteersTrainingModule/invasives/plants.html"/>
              </a:rPr>
              <a:t>http://www.fws.gov/invasives/volunteersTrainingModule/invasives/plants.html</a:t>
            </a:r>
            <a:br>
              <a:rPr lang="en-US" b="0" i="0" dirty="0">
                <a:solidFill>
                  <a:srgbClr val="222222"/>
                </a:solidFill>
                <a:effectLst/>
                <a:latin typeface="ProximaNova"/>
              </a:rPr>
            </a:br>
            <a:r>
              <a:rPr lang="en-US" b="1" i="0" dirty="0">
                <a:solidFill>
                  <a:srgbClr val="222222"/>
                </a:solidFill>
                <a:effectLst/>
                <a:latin typeface="inherit"/>
              </a:rPr>
              <a:t>License:</a:t>
            </a:r>
            <a:r>
              <a:rPr lang="en-US" b="0" i="0" dirty="0">
                <a:solidFill>
                  <a:srgbClr val="222222"/>
                </a:solidFill>
                <a:effectLst/>
                <a:latin typeface="ProximaNova"/>
              </a:rPr>
              <a:t> Public Domain</a:t>
            </a:r>
          </a:p>
          <a:p>
            <a:endParaRPr lang="en-US" b="0" i="0" dirty="0">
              <a:solidFill>
                <a:srgbClr val="222222"/>
              </a:solidFill>
              <a:effectLst/>
              <a:latin typeface="ProximaNova"/>
            </a:endParaRPr>
          </a:p>
          <a:p>
            <a:r>
              <a:rPr lang="en-US" b="0" i="0" dirty="0">
                <a:solidFill>
                  <a:srgbClr val="222222"/>
                </a:solidFill>
                <a:effectLst/>
                <a:latin typeface="ProximaNova"/>
              </a:rPr>
              <a:t>The disturbances that we create in the upland will have affects on the lowlands.</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804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From a 30,000 ft view the biotic components of a forest ecosystem can be grouped into:</a:t>
            </a:r>
          </a:p>
          <a:p>
            <a:endParaRPr lang="en-US" dirty="0"/>
          </a:p>
          <a:p>
            <a:r>
              <a:rPr lang="en-US" dirty="0"/>
              <a:t>Producer Organisms- Plants</a:t>
            </a:r>
          </a:p>
          <a:p>
            <a:endParaRPr lang="en-US" dirty="0"/>
          </a:p>
          <a:p>
            <a:r>
              <a:rPr lang="en-US" dirty="0"/>
              <a:t>Consumer Organisms- Animals</a:t>
            </a:r>
          </a:p>
          <a:p>
            <a:endParaRPr lang="en-US" dirty="0"/>
          </a:p>
          <a:p>
            <a:r>
              <a:rPr lang="en-US" dirty="0"/>
              <a:t>Decomposers- Our wheelhouse- bacteria and fungi</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0543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Forest Ecosystems – Climate, Forests and Woodlands (extension.org)</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5965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soil health principles being advocated by NRCS are essentially attempting to mimic what is typically occurring in native ecosystems.  </a:t>
            </a:r>
          </a:p>
          <a:p>
            <a:pPr marL="171450" indent="-171450">
              <a:buFont typeface="Arial" panose="020B0604020202020204" pitchFamily="34" charset="0"/>
              <a:buChar char="•"/>
            </a:pPr>
            <a:r>
              <a:rPr lang="en-US" dirty="0"/>
              <a:t>Minimizing soil disturbance, whether that is physical (roads, landings, skidders), chemical (excessive nutrients or pesticides) or biological (creating favorable conditions for diseases or weeds).  Recognize that some, managed disturbance may be desirable.  That should be managed to a minimum that meets the management objectives.</a:t>
            </a:r>
          </a:p>
          <a:p>
            <a:pPr marL="171450" indent="-171450">
              <a:buFont typeface="Arial" panose="020B0604020202020204" pitchFamily="34" charset="0"/>
              <a:buChar char="•"/>
            </a:pPr>
            <a:r>
              <a:rPr lang="en-US" dirty="0"/>
              <a:t>Maximize cover of the soil with living or dead plant material.</a:t>
            </a:r>
          </a:p>
          <a:p>
            <a:pPr marL="171450" indent="-171450">
              <a:buFont typeface="Arial" panose="020B0604020202020204" pitchFamily="34" charset="0"/>
              <a:buChar char="•"/>
            </a:pPr>
            <a:r>
              <a:rPr lang="en-US" dirty="0"/>
              <a:t>Maximize the diversity of the system.  Fundamentally, this will be introducing greater temporal and spatial diversity with plants and adding grazing animals to the cropping system would be another means of increasing diversity in the system.</a:t>
            </a:r>
          </a:p>
          <a:p>
            <a:pPr marL="171450" indent="-171450">
              <a:buFont typeface="Arial" panose="020B0604020202020204" pitchFamily="34" charset="0"/>
              <a:buChar char="•"/>
            </a:pPr>
            <a:r>
              <a:rPr lang="en-US" dirty="0"/>
              <a:t>Maximize the time and distribution of living roots in the soil. This will be in large part dependent on climate and cropping system.  Understand that the goal is have growing plants for as much of the year as practicable.  </a:t>
            </a:r>
          </a:p>
          <a:p>
            <a:pPr marL="0" indent="0">
              <a:buFont typeface="Arial" panose="020B0604020202020204" pitchFamily="34" charset="0"/>
              <a:buNone/>
            </a:pPr>
            <a:r>
              <a:rPr lang="en-US" dirty="0" err="1"/>
              <a:t>Magdoff</a:t>
            </a:r>
            <a:r>
              <a:rPr lang="en-US" dirty="0"/>
              <a:t> expansion of principles (</a:t>
            </a:r>
            <a:r>
              <a:rPr lang="en-US" sz="1200" b="0" i="0" kern="1200" dirty="0">
                <a:solidFill>
                  <a:schemeClr val="tx1"/>
                </a:solidFill>
                <a:effectLst/>
                <a:latin typeface="+mn-lt"/>
                <a:ea typeface="+mn-ea"/>
                <a:cs typeface="+mn-cs"/>
              </a:rPr>
              <a:t>MAGDOFF, FRED.2021. Repairing the Soil Carbon Rift. </a:t>
            </a:r>
            <a:r>
              <a:rPr lang="en-US" sz="1200" b="0" i="0" u="none" strike="noStrike" kern="1200" baseline="0" dirty="0">
                <a:solidFill>
                  <a:schemeClr val="tx1"/>
                </a:solidFill>
                <a:latin typeface="+mn-lt"/>
                <a:ea typeface="+mn-ea"/>
                <a:cs typeface="+mn-cs"/>
              </a:rPr>
              <a:t>Monthly review (New York, N.Y.: 1949).https://dx.doi.org/10.14452/MR-072-11-2021-04_1. )</a:t>
            </a:r>
          </a:p>
          <a:p>
            <a:pPr marL="228600" indent="-228600">
              <a:buFont typeface="+mj-lt"/>
              <a:buAutoNum type="arabicPeriod"/>
            </a:pPr>
            <a:r>
              <a:rPr lang="en-US" sz="1200" b="0" i="0" u="none" strike="noStrike" kern="1200" baseline="0" dirty="0">
                <a:solidFill>
                  <a:schemeClr val="tx1"/>
                </a:solidFill>
                <a:latin typeface="+mn-lt"/>
                <a:ea typeface="+mn-ea"/>
                <a:cs typeface="+mn-cs"/>
              </a:rPr>
              <a:t>K</a:t>
            </a:r>
            <a:r>
              <a:rPr lang="en-US" dirty="0"/>
              <a:t>eeping the soil covered with living vegetation (and living roots in the ground) for as much of the year as possible.</a:t>
            </a:r>
          </a:p>
          <a:p>
            <a:pPr marL="228600" indent="-228600">
              <a:buFont typeface="Arial" panose="020B0604020202020204" pitchFamily="34" charset="0"/>
              <a:buAutoNum type="arabicPeriod"/>
            </a:pPr>
            <a:r>
              <a:rPr lang="en-US" dirty="0"/>
              <a:t>Reducing soil disturbance using appropriate equipment, and timing of operations.</a:t>
            </a:r>
          </a:p>
          <a:p>
            <a:pPr marL="228600" indent="-228600">
              <a:buFont typeface="Arial" panose="020B0604020202020204" pitchFamily="34" charset="0"/>
              <a:buAutoNum type="arabicPeriod"/>
            </a:pPr>
            <a:r>
              <a:rPr lang="en-US" dirty="0"/>
              <a:t>Integrate animals into grazing systems.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4954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66787985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018756698"/>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7237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62952778"/>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72221688"/>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7281696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3311053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34185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1403991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3604443"/>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7F5535-0E45-4B00-BFA0-22AF1420EB25}" type="datetimeFigureOut">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397592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825800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7F5535-0E45-4B00-BFA0-22AF1420EB25}" type="datetimeFigureOut">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4566992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7F5535-0E45-4B00-BFA0-22AF1420EB25}" type="datetimeFigureOut">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24292496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7F5535-0E45-4B00-BFA0-22AF1420EB25}" type="datetimeFigureOut">
              <a:rPr lang="en-US" smtClean="0"/>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2942854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7F5535-0E45-4B00-BFA0-22AF1420EB25}" type="datetimeFigureOut">
              <a:rPr lang="en-US" smtClean="0"/>
              <a:t>3/20/2026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16236619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7F5535-0E45-4B00-BFA0-22AF1420EB25}" type="datetimeFigureOut">
              <a:rPr lang="en-US" smtClean="0"/>
              <a:t>3/20/2026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2273918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7F5535-0E45-4B00-BFA0-22AF1420EB25}" type="datetimeFigureOut">
              <a:rPr lang="en-US" smtClean="0"/>
              <a:t>3/20/2026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19081802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7F5535-0E45-4B00-BFA0-22AF1420EB25}" type="datetimeFigureOut">
              <a:rPr lang="en-US" smtClean="0"/>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2299902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7F5535-0E45-4B00-BFA0-22AF1420EB25}" type="datetimeFigureOut">
              <a:rPr lang="en-US" smtClean="0"/>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8654725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7F5535-0E45-4B00-BFA0-22AF1420EB25}" type="datetimeFigureOut">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36356777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7F5535-0E45-4B00-BFA0-22AF1420EB25}" type="datetimeFigureOut">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A1921E-F3FA-4D14-95D9-9106D6378425}" type="slidenum">
              <a:rPr lang="en-US" smtClean="0"/>
              <a:t>‹#›</a:t>
            </a:fld>
            <a:endParaRPr lang="en-US"/>
          </a:p>
        </p:txBody>
      </p:sp>
    </p:spTree>
    <p:extLst>
      <p:ext uri="{BB962C8B-B14F-4D97-AF65-F5344CB8AC3E}">
        <p14:creationId xmlns:p14="http://schemas.microsoft.com/office/powerpoint/2010/main" val="2012135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2456768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0570353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3622771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757230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0109786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3576405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8766289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t>Module 1: Principles of Forestland Soil Health</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273228"/>
            <a:ext cx="9142857" cy="5847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287081"/>
            <a:ext cx="2676347" cy="468077"/>
          </a:xfrm>
          <a:prstGeom prst="rect">
            <a:avLst/>
          </a:prstGeom>
          <a:noFill/>
        </p:spPr>
        <p:txBody>
          <a:bodyPr wrap="square" rtlCol="0">
            <a:spAutoFit/>
          </a:bodyPr>
          <a:lstStyle/>
          <a:p>
            <a:pPr algn="ctr">
              <a:spcBef>
                <a:spcPts val="45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94883" y="6265534"/>
            <a:ext cx="2609781" cy="479618"/>
          </a:xfrm>
          <a:prstGeom prst="rect">
            <a:avLst/>
          </a:prstGeom>
          <a:noFill/>
        </p:spPr>
        <p:txBody>
          <a:bodyPr wrap="square" rtlCol="0">
            <a:spAutoFit/>
          </a:bodyPr>
          <a:lstStyle/>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a:t>
            </a:r>
          </a:p>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Training</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765723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t>Module 1: Principles of Forestland Soil Health</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273228"/>
            <a:ext cx="9142857" cy="5847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287081"/>
            <a:ext cx="2676347" cy="468077"/>
          </a:xfrm>
          <a:prstGeom prst="rect">
            <a:avLst/>
          </a:prstGeom>
          <a:noFill/>
        </p:spPr>
        <p:txBody>
          <a:bodyPr wrap="square" rtlCol="0">
            <a:spAutoFit/>
          </a:bodyPr>
          <a:lstStyle/>
          <a:p>
            <a:pPr algn="ctr">
              <a:spcBef>
                <a:spcPts val="45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94883" y="6265534"/>
            <a:ext cx="2609781" cy="479618"/>
          </a:xfrm>
          <a:prstGeom prst="rect">
            <a:avLst/>
          </a:prstGeom>
          <a:noFill/>
        </p:spPr>
        <p:txBody>
          <a:bodyPr wrap="square" rtlCol="0">
            <a:spAutoFit/>
          </a:bodyPr>
          <a:lstStyle/>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a:t>
            </a:r>
          </a:p>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Training</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540472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17F5535-0E45-4B00-BFA0-22AF1420EB25}" type="datetimeFigureOut">
              <a:rPr lang="en-US" smtClean="0"/>
              <a:t>3/20/2026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5A1921E-F3FA-4D14-95D9-9106D6378425}" type="slidenum">
              <a:rPr lang="en-US" smtClean="0"/>
              <a:t>‹#›</a:t>
            </a:fld>
            <a:endParaRPr lang="en-US"/>
          </a:p>
        </p:txBody>
      </p:sp>
    </p:spTree>
    <p:extLst>
      <p:ext uri="{BB962C8B-B14F-4D97-AF65-F5344CB8AC3E}">
        <p14:creationId xmlns:p14="http://schemas.microsoft.com/office/powerpoint/2010/main" val="94535386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5.jfif"/><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5.xml"/><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5.xml"/><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5.xml"/><Relationship Id="rId5" Type="http://schemas.openxmlformats.org/officeDocument/2006/relationships/hyperlink" Target="https://www.fws.gov/sites/default/files/documents/TEK-Fact-Sheet.pdf" TargetMode="Externa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hyperlink" Target="https://www.nrcs.usda.gov/conservation-basics/natural-resource-concerns/soils/soil-health" TargetMode="External"/><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8" descr="A forest with trees and grass">
            <a:extLst>
              <a:ext uri="{FF2B5EF4-FFF2-40B4-BE49-F238E27FC236}">
                <a16:creationId xmlns:a16="http://schemas.microsoft.com/office/drawing/2014/main" id="{39BAF514-9BBB-4B5F-59CA-475499FC3E23}"/>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t="170" b="170"/>
          <a:stretch>
            <a:fillRect/>
          </a:stretch>
        </p:blipFill>
        <p:spPr>
          <a:xfrm>
            <a:off x="4668441" y="3479006"/>
            <a:ext cx="4475559" cy="1404938"/>
          </a:xfrm>
        </p:spPr>
      </p:pic>
      <p:sp>
        <p:nvSpPr>
          <p:cNvPr id="10" name="Content Placeholder 9">
            <a:extLst>
              <a:ext uri="{FF2B5EF4-FFF2-40B4-BE49-F238E27FC236}">
                <a16:creationId xmlns:a16="http://schemas.microsoft.com/office/drawing/2014/main" id="{FE409333-BA0D-4E8D-8F8B-ECF846A6D796}"/>
              </a:ext>
              <a:ext uri="{C183D7F6-B498-43B3-948B-1728B52AA6E4}">
                <adec:decorative xmlns:adec="http://schemas.microsoft.com/office/drawing/2017/decorative" val="1"/>
              </a:ext>
            </a:extLst>
          </p:cNvPr>
          <p:cNvSpPr>
            <a:spLocks noGrp="1"/>
          </p:cNvSpPr>
          <p:nvPr>
            <p:ph sz="quarter" idx="14"/>
          </p:nvPr>
        </p:nvSpPr>
        <p:spPr/>
        <p:txBody>
          <a:bodyPr/>
          <a:lstStyle/>
          <a:p>
            <a:r>
              <a:rPr lang="en-US" dirty="0"/>
              <a:t>Module 1: Principles of Forestland Soil Health</a:t>
            </a:r>
          </a:p>
          <a:p>
            <a:endParaRPr lang="en-US" dirty="0"/>
          </a:p>
        </p:txBody>
      </p:sp>
      <p:pic>
        <p:nvPicPr>
          <p:cNvPr id="13" name="Picture Placeholder 12" descr="A tree with roots growing out of the ground">
            <a:extLst>
              <a:ext uri="{FF2B5EF4-FFF2-40B4-BE49-F238E27FC236}">
                <a16:creationId xmlns:a16="http://schemas.microsoft.com/office/drawing/2014/main" id="{D401A29B-AFDE-BB3E-CDFE-298C8C3A65C1}"/>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2384" b="12384"/>
          <a:stretch>
            <a:fillRect/>
          </a:stretch>
        </p:blipFill>
        <p:spPr/>
      </p:pic>
      <p:sp>
        <p:nvSpPr>
          <p:cNvPr id="2" name="Title Placeholder">
            <a:extLst>
              <a:ext uri="{FF2B5EF4-FFF2-40B4-BE49-F238E27FC236}">
                <a16:creationId xmlns:a16="http://schemas.microsoft.com/office/drawing/2014/main" id="{04AEA7F9-9E76-F107-39FE-6357012CA593}"/>
              </a:ext>
            </a:extLst>
          </p:cNvPr>
          <p:cNvSpPr txBox="1">
            <a:spLocks noGrp="1"/>
          </p:cNvSpPr>
          <p:nvPr>
            <p:ph type="title" idx="4294967295"/>
          </p:nvPr>
        </p:nvSpPr>
        <p:spPr>
          <a:xfrm>
            <a:off x="156761" y="5506566"/>
            <a:ext cx="8876627"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108000"/>
              </a:lnSpc>
              <a:spcBef>
                <a:spcPts val="750"/>
              </a:spcBef>
              <a:defRPr/>
            </a:pPr>
            <a:endParaRPr lang="en-US" sz="2400" i="1" dirty="0">
              <a:solidFill>
                <a:schemeClr val="accent6">
                  <a:lumMod val="60000"/>
                  <a:lumOff val="40000"/>
                </a:schemeClr>
              </a:solidFill>
              <a:latin typeface="+mn-lt"/>
            </a:endParaRPr>
          </a:p>
        </p:txBody>
      </p:sp>
      <p:pic>
        <p:nvPicPr>
          <p:cNvPr id="15" name="Picture Placeholder 14" descr="A group of trees in a forest">
            <a:extLst>
              <a:ext uri="{FF2B5EF4-FFF2-40B4-BE49-F238E27FC236}">
                <a16:creationId xmlns:a16="http://schemas.microsoft.com/office/drawing/2014/main" id="{33E8322A-DF7E-9EC4-01DD-4B7E53ACDA5D}"/>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4285" r="4285"/>
          <a:stretch>
            <a:fillRect/>
          </a:stretch>
        </p:blipFill>
        <p:spPr/>
      </p:pic>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6"/>
          <a:srcRect r="50000"/>
          <a:stretch/>
        </p:blipFill>
        <p:spPr>
          <a:xfrm>
            <a:off x="7847547" y="2023232"/>
            <a:ext cx="1296457" cy="2622517"/>
          </a:xfrm>
          <a:prstGeom prst="rect">
            <a:avLst/>
          </a:prstGeom>
        </p:spPr>
      </p:pic>
    </p:spTree>
    <p:extLst>
      <p:ext uri="{BB962C8B-B14F-4D97-AF65-F5344CB8AC3E}">
        <p14:creationId xmlns:p14="http://schemas.microsoft.com/office/powerpoint/2010/main" val="3738882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 of the cover of the Soil Disturbance Field Guide from the USFS with slash on a forest floor.">
            <a:extLst>
              <a:ext uri="{FF2B5EF4-FFF2-40B4-BE49-F238E27FC236}">
                <a16:creationId xmlns:a16="http://schemas.microsoft.com/office/drawing/2014/main" id="{A50931FC-DFB8-BBF8-8A63-5718611ACA97}"/>
              </a:ext>
            </a:extLst>
          </p:cNvPr>
          <p:cNvPicPr>
            <a:picLocks noChangeAspect="1"/>
          </p:cNvPicPr>
          <p:nvPr/>
        </p:nvPicPr>
        <p:blipFill>
          <a:blip r:embed="rId3"/>
          <a:stretch>
            <a:fillRect/>
          </a:stretch>
        </p:blipFill>
        <p:spPr>
          <a:xfrm>
            <a:off x="5036591" y="1262121"/>
            <a:ext cx="3399576" cy="4431497"/>
          </a:xfrm>
          <a:prstGeom prst="rect">
            <a:avLst/>
          </a:prstGeom>
        </p:spPr>
      </p:pic>
      <p:sp>
        <p:nvSpPr>
          <p:cNvPr id="4" name="TextBox 3">
            <a:extLst>
              <a:ext uri="{FF2B5EF4-FFF2-40B4-BE49-F238E27FC236}">
                <a16:creationId xmlns:a16="http://schemas.microsoft.com/office/drawing/2014/main" id="{F0F01A4D-B495-F6EB-800F-020BF926ACF5}"/>
              </a:ext>
            </a:extLst>
          </p:cNvPr>
          <p:cNvSpPr txBox="1"/>
          <p:nvPr/>
        </p:nvSpPr>
        <p:spPr>
          <a:xfrm>
            <a:off x="682610" y="1035488"/>
            <a:ext cx="3737474" cy="923330"/>
          </a:xfrm>
          <a:prstGeom prst="rect">
            <a:avLst/>
          </a:prstGeom>
          <a:noFill/>
        </p:spPr>
        <p:txBody>
          <a:bodyPr wrap="square" rtlCol="0">
            <a:spAutoFit/>
          </a:bodyPr>
          <a:lstStyle/>
          <a:p>
            <a:pPr algn="ctr"/>
            <a:r>
              <a:rPr lang="en-US" sz="2700" b="1" u="sng"/>
              <a:t>Soil Health Principle</a:t>
            </a:r>
          </a:p>
          <a:p>
            <a:pPr algn="ctr"/>
            <a:r>
              <a:rPr lang="en-US" sz="2700" b="1">
                <a:solidFill>
                  <a:schemeClr val="accent1"/>
                </a:solidFill>
              </a:rPr>
              <a:t>Minimize Disturbance</a:t>
            </a:r>
          </a:p>
        </p:txBody>
      </p:sp>
      <p:sp>
        <p:nvSpPr>
          <p:cNvPr id="6" name="TextBox 5">
            <a:extLst>
              <a:ext uri="{FF2B5EF4-FFF2-40B4-BE49-F238E27FC236}">
                <a16:creationId xmlns:a16="http://schemas.microsoft.com/office/drawing/2014/main" id="{261BCF0C-A5B0-C6DE-A75E-0BAF280AE7E7}"/>
              </a:ext>
            </a:extLst>
          </p:cNvPr>
          <p:cNvSpPr txBox="1"/>
          <p:nvPr/>
        </p:nvSpPr>
        <p:spPr>
          <a:xfrm>
            <a:off x="398801" y="2398910"/>
            <a:ext cx="2084254" cy="1754326"/>
          </a:xfrm>
          <a:prstGeom prst="rect">
            <a:avLst/>
          </a:prstGeom>
          <a:noFill/>
        </p:spPr>
        <p:txBody>
          <a:bodyPr wrap="square">
            <a:spAutoFit/>
          </a:bodyPr>
          <a:lstStyle/>
          <a:p>
            <a:r>
              <a:rPr lang="en-US" sz="1350" b="1"/>
              <a:t>Forest-Floor Attributes: </a:t>
            </a:r>
          </a:p>
          <a:p>
            <a:r>
              <a:rPr lang="en-US" sz="1350"/>
              <a:t>• Forest-floor impacted. </a:t>
            </a:r>
          </a:p>
          <a:p>
            <a:r>
              <a:rPr lang="en-US" sz="1350"/>
              <a:t>• Live plant. </a:t>
            </a:r>
          </a:p>
          <a:p>
            <a:r>
              <a:rPr lang="en-US" sz="1350"/>
              <a:t>• Fine woody. </a:t>
            </a:r>
          </a:p>
          <a:p>
            <a:r>
              <a:rPr lang="en-US" sz="1350"/>
              <a:t>• Coarse woody. </a:t>
            </a:r>
          </a:p>
          <a:p>
            <a:r>
              <a:rPr lang="en-US" sz="1350"/>
              <a:t>• Bare soil. </a:t>
            </a:r>
          </a:p>
          <a:p>
            <a:r>
              <a:rPr lang="en-US" sz="1350"/>
              <a:t>• Rock. </a:t>
            </a:r>
          </a:p>
          <a:p>
            <a:endParaRPr lang="en-US" sz="1350"/>
          </a:p>
        </p:txBody>
      </p:sp>
      <p:sp>
        <p:nvSpPr>
          <p:cNvPr id="8" name="TextBox 7">
            <a:extLst>
              <a:ext uri="{FF2B5EF4-FFF2-40B4-BE49-F238E27FC236}">
                <a16:creationId xmlns:a16="http://schemas.microsoft.com/office/drawing/2014/main" id="{CE1B7633-2433-02DD-1D38-B3AA66F443ED}"/>
              </a:ext>
            </a:extLst>
          </p:cNvPr>
          <p:cNvSpPr txBox="1"/>
          <p:nvPr/>
        </p:nvSpPr>
        <p:spPr>
          <a:xfrm>
            <a:off x="2551347" y="2772593"/>
            <a:ext cx="2348659" cy="2377574"/>
          </a:xfrm>
          <a:prstGeom prst="rect">
            <a:avLst/>
          </a:prstGeom>
          <a:noFill/>
        </p:spPr>
        <p:txBody>
          <a:bodyPr wrap="square">
            <a:spAutoFit/>
          </a:bodyPr>
          <a:lstStyle/>
          <a:p>
            <a:r>
              <a:rPr lang="en-US" sz="1350" b="1"/>
              <a:t>Surface-Soil Attributes: </a:t>
            </a:r>
          </a:p>
          <a:p>
            <a:r>
              <a:rPr lang="en-US" sz="1350"/>
              <a:t>• Topsoil displacement. </a:t>
            </a:r>
          </a:p>
          <a:p>
            <a:r>
              <a:rPr lang="en-US" sz="1350"/>
              <a:t>• Erosion. </a:t>
            </a:r>
          </a:p>
          <a:p>
            <a:r>
              <a:rPr lang="en-US" sz="1350"/>
              <a:t>• Ruts – shallow. </a:t>
            </a:r>
          </a:p>
          <a:p>
            <a:r>
              <a:rPr lang="en-US" sz="1350"/>
              <a:t>• Ruts – moderate. </a:t>
            </a:r>
          </a:p>
          <a:p>
            <a:r>
              <a:rPr lang="en-US" sz="1350"/>
              <a:t>• Ruts – deep. </a:t>
            </a:r>
          </a:p>
          <a:p>
            <a:r>
              <a:rPr lang="en-US" sz="1350"/>
              <a:t>• Puddled conditions. </a:t>
            </a:r>
          </a:p>
          <a:p>
            <a:r>
              <a:rPr lang="en-US" sz="1350"/>
              <a:t>• Burning – low severity. </a:t>
            </a:r>
          </a:p>
          <a:p>
            <a:r>
              <a:rPr lang="en-US" sz="1350"/>
              <a:t>• Burning – moderate severity. </a:t>
            </a:r>
          </a:p>
          <a:p>
            <a:r>
              <a:rPr lang="en-US" sz="1350"/>
              <a:t>• Burning – high severity.</a:t>
            </a:r>
          </a:p>
        </p:txBody>
      </p:sp>
      <p:sp>
        <p:nvSpPr>
          <p:cNvPr id="10" name="TextBox 9">
            <a:extLst>
              <a:ext uri="{FF2B5EF4-FFF2-40B4-BE49-F238E27FC236}">
                <a16:creationId xmlns:a16="http://schemas.microsoft.com/office/drawing/2014/main" id="{ADC3FC96-D3FF-7D13-D8D7-674E24DEE181}"/>
              </a:ext>
            </a:extLst>
          </p:cNvPr>
          <p:cNvSpPr txBox="1"/>
          <p:nvPr/>
        </p:nvSpPr>
        <p:spPr>
          <a:xfrm>
            <a:off x="402804" y="4261462"/>
            <a:ext cx="2148543" cy="1338828"/>
          </a:xfrm>
          <a:prstGeom prst="rect">
            <a:avLst/>
          </a:prstGeom>
          <a:noFill/>
        </p:spPr>
        <p:txBody>
          <a:bodyPr wrap="square">
            <a:spAutoFit/>
          </a:bodyPr>
          <a:lstStyle/>
          <a:p>
            <a:r>
              <a:rPr lang="en-US" sz="1350" b="1"/>
              <a:t>Subsurface Attributes: </a:t>
            </a:r>
          </a:p>
          <a:p>
            <a:r>
              <a:rPr lang="en-US" sz="1350"/>
              <a:t>• Compaction – shallow. </a:t>
            </a:r>
          </a:p>
          <a:p>
            <a:r>
              <a:rPr lang="en-US" sz="1350"/>
              <a:t>• Compaction – moderate. </a:t>
            </a:r>
          </a:p>
          <a:p>
            <a:r>
              <a:rPr lang="en-US" sz="1350"/>
              <a:t>• Compaction – deep. </a:t>
            </a:r>
          </a:p>
          <a:p>
            <a:r>
              <a:rPr lang="en-US" sz="1350"/>
              <a:t>• Platy structure. </a:t>
            </a:r>
          </a:p>
          <a:p>
            <a:r>
              <a:rPr lang="en-US" sz="1350"/>
              <a:t>• Massive structure.</a:t>
            </a:r>
          </a:p>
        </p:txBody>
      </p:sp>
      <p:sp>
        <p:nvSpPr>
          <p:cNvPr id="12" name="TextBox 11">
            <a:extLst>
              <a:ext uri="{FF2B5EF4-FFF2-40B4-BE49-F238E27FC236}">
                <a16:creationId xmlns:a16="http://schemas.microsoft.com/office/drawing/2014/main" id="{ECDDCDB1-1A95-1BAF-8313-7F748B16A766}"/>
              </a:ext>
            </a:extLst>
          </p:cNvPr>
          <p:cNvSpPr txBox="1"/>
          <p:nvPr/>
        </p:nvSpPr>
        <p:spPr>
          <a:xfrm>
            <a:off x="980102" y="1990603"/>
            <a:ext cx="3005905" cy="507831"/>
          </a:xfrm>
          <a:prstGeom prst="rect">
            <a:avLst/>
          </a:prstGeom>
          <a:noFill/>
        </p:spPr>
        <p:txBody>
          <a:bodyPr wrap="square">
            <a:spAutoFit/>
          </a:bodyPr>
          <a:lstStyle/>
          <a:p>
            <a:r>
              <a:rPr lang="en-US" sz="1350" b="1">
                <a:solidFill>
                  <a:schemeClr val="accent1"/>
                </a:solidFill>
              </a:rPr>
              <a:t>--Soil Disturbance Class Attributes--</a:t>
            </a:r>
          </a:p>
        </p:txBody>
      </p:sp>
    </p:spTree>
    <p:extLst>
      <p:ext uri="{BB962C8B-B14F-4D97-AF65-F5344CB8AC3E}">
        <p14:creationId xmlns:p14="http://schemas.microsoft.com/office/powerpoint/2010/main" val="789946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D2797-8815-2ADB-4A46-46BDF92C8D3B}"/>
              </a:ext>
            </a:extLst>
          </p:cNvPr>
          <p:cNvSpPr>
            <a:spLocks noGrp="1"/>
          </p:cNvSpPr>
          <p:nvPr>
            <p:ph type="title"/>
          </p:nvPr>
        </p:nvSpPr>
        <p:spPr>
          <a:xfrm>
            <a:off x="628650" y="1011587"/>
            <a:ext cx="7886700" cy="581040"/>
          </a:xfrm>
        </p:spPr>
        <p:txBody>
          <a:bodyPr>
            <a:normAutofit fontScale="90000"/>
          </a:bodyPr>
          <a:lstStyle/>
          <a:p>
            <a:pPr algn="ctr"/>
            <a:r>
              <a:rPr lang="en-US" b="1">
                <a:solidFill>
                  <a:schemeClr val="accent1"/>
                </a:solidFill>
              </a:rPr>
              <a:t>USFS Soil Disturbance Classes</a:t>
            </a:r>
          </a:p>
        </p:txBody>
      </p:sp>
      <p:sp>
        <p:nvSpPr>
          <p:cNvPr id="3" name="Content Placeholder 2">
            <a:extLst>
              <a:ext uri="{FF2B5EF4-FFF2-40B4-BE49-F238E27FC236}">
                <a16:creationId xmlns:a16="http://schemas.microsoft.com/office/drawing/2014/main" id="{AB9EC545-C33D-3519-4A1C-9E7D0307D63E}"/>
              </a:ext>
            </a:extLst>
          </p:cNvPr>
          <p:cNvSpPr>
            <a:spLocks noGrp="1"/>
          </p:cNvSpPr>
          <p:nvPr>
            <p:ph sz="half" idx="1"/>
          </p:nvPr>
        </p:nvSpPr>
        <p:spPr>
          <a:xfrm>
            <a:off x="278866" y="1617414"/>
            <a:ext cx="4052141" cy="3291637"/>
          </a:xfrm>
          <a:ln>
            <a:solidFill>
              <a:schemeClr val="tx1"/>
            </a:solidFill>
          </a:ln>
        </p:spPr>
        <p:txBody>
          <a:bodyPr vert="horz" lIns="68580" tIns="34290" rIns="68580" bIns="34290" rtlCol="0" anchor="t">
            <a:noAutofit/>
          </a:bodyPr>
          <a:lstStyle/>
          <a:p>
            <a:pPr marL="0" indent="0">
              <a:buNone/>
            </a:pPr>
            <a:r>
              <a:rPr lang="en-US" sz="1650" b="1" dirty="0"/>
              <a:t>Soil-disturbance Class 0 – Undisturbed </a:t>
            </a:r>
          </a:p>
          <a:p>
            <a:r>
              <a:rPr lang="en-US" sz="1650" dirty="0"/>
              <a:t>No evidence of past equipment. </a:t>
            </a:r>
          </a:p>
          <a:p>
            <a:r>
              <a:rPr lang="en-US" sz="1650" dirty="0"/>
              <a:t> No depressions or wheel tracks. </a:t>
            </a:r>
            <a:endParaRPr lang="en-US" dirty="0"/>
          </a:p>
          <a:p>
            <a:r>
              <a:rPr lang="en-US" sz="1650" dirty="0"/>
              <a:t>Forest-floor layers are present and intact. </a:t>
            </a:r>
          </a:p>
          <a:p>
            <a:r>
              <a:rPr lang="en-US" sz="1650" dirty="0"/>
              <a:t>No soil displacement evident. </a:t>
            </a:r>
            <a:endParaRPr lang="en-US" dirty="0"/>
          </a:p>
          <a:p>
            <a:r>
              <a:rPr lang="en-US" sz="1650" dirty="0"/>
              <a:t>No management-generated soil erosion. </a:t>
            </a:r>
          </a:p>
          <a:p>
            <a:r>
              <a:rPr lang="en-US" sz="1650" dirty="0"/>
              <a:t>No management-created soil compaction. </a:t>
            </a:r>
          </a:p>
          <a:p>
            <a:r>
              <a:rPr lang="en-US" sz="1650" dirty="0"/>
              <a:t>No management-created platy soils.</a:t>
            </a:r>
          </a:p>
        </p:txBody>
      </p:sp>
      <p:sp>
        <p:nvSpPr>
          <p:cNvPr id="4" name="Content Placeholder 3">
            <a:extLst>
              <a:ext uri="{FF2B5EF4-FFF2-40B4-BE49-F238E27FC236}">
                <a16:creationId xmlns:a16="http://schemas.microsoft.com/office/drawing/2014/main" id="{17079FE1-664F-B36C-6A44-2DF301FC78F6}"/>
              </a:ext>
            </a:extLst>
          </p:cNvPr>
          <p:cNvSpPr>
            <a:spLocks noGrp="1"/>
          </p:cNvSpPr>
          <p:nvPr>
            <p:ph sz="half" idx="2"/>
          </p:nvPr>
        </p:nvSpPr>
        <p:spPr>
          <a:xfrm>
            <a:off x="4629150" y="1617414"/>
            <a:ext cx="3886200" cy="3291637"/>
          </a:xfrm>
          <a:ln>
            <a:solidFill>
              <a:schemeClr val="tx1"/>
            </a:solidFill>
          </a:ln>
        </p:spPr>
        <p:txBody>
          <a:bodyPr vert="horz" lIns="68580" tIns="34290" rIns="68580" bIns="34290" rtlCol="0" anchor="t">
            <a:noAutofit/>
          </a:bodyPr>
          <a:lstStyle/>
          <a:p>
            <a:pPr marL="0" indent="0">
              <a:buNone/>
            </a:pPr>
            <a:r>
              <a:rPr lang="en-US" sz="1500" b="1" dirty="0"/>
              <a:t>Soil-Disturbance Class 1 </a:t>
            </a:r>
          </a:p>
          <a:p>
            <a:r>
              <a:rPr lang="en-US" sz="1500" dirty="0"/>
              <a:t>Wheel tracks or depressions evident, but faint and shallow. </a:t>
            </a:r>
          </a:p>
          <a:p>
            <a:r>
              <a:rPr lang="en-US" sz="1500" dirty="0"/>
              <a:t>Forest-floor layers are present and intact. </a:t>
            </a:r>
            <a:endParaRPr lang="en-US" dirty="0"/>
          </a:p>
          <a:p>
            <a:r>
              <a:rPr lang="en-US" sz="1500" dirty="0"/>
              <a:t>Surface soil has not been displaced. </a:t>
            </a:r>
            <a:endParaRPr lang="en-US" dirty="0"/>
          </a:p>
          <a:p>
            <a:r>
              <a:rPr lang="en-US" sz="1500" dirty="0"/>
              <a:t>Soil burn severity from prescribed fires is low (slight charring of vegetation, discontinuous). </a:t>
            </a:r>
            <a:endParaRPr lang="en-US" dirty="0"/>
          </a:p>
          <a:p>
            <a:r>
              <a:rPr lang="en-US" sz="1500" dirty="0"/>
              <a:t>Soil compaction is shallow (0 to 4 inches). </a:t>
            </a:r>
            <a:endParaRPr lang="en-US" dirty="0"/>
          </a:p>
          <a:p>
            <a:r>
              <a:rPr lang="en-US" sz="1500" dirty="0"/>
              <a:t>Soil structure is changed from undisturbed conditions to platy or massive albeit discontinuous. </a:t>
            </a:r>
            <a:endParaRPr lang="en-US" dirty="0"/>
          </a:p>
        </p:txBody>
      </p:sp>
      <p:pic>
        <p:nvPicPr>
          <p:cNvPr id="6" name="Picture 5" descr="grapic of slightly compacted soil ">
            <a:extLst>
              <a:ext uri="{FF2B5EF4-FFF2-40B4-BE49-F238E27FC236}">
                <a16:creationId xmlns:a16="http://schemas.microsoft.com/office/drawing/2014/main" id="{6867DD62-BA96-1A58-CF34-4D865CCB57E4}"/>
              </a:ext>
            </a:extLst>
          </p:cNvPr>
          <p:cNvPicPr>
            <a:picLocks noChangeAspect="1"/>
          </p:cNvPicPr>
          <p:nvPr/>
        </p:nvPicPr>
        <p:blipFill>
          <a:blip r:embed="rId3"/>
          <a:stretch>
            <a:fillRect/>
          </a:stretch>
        </p:blipFill>
        <p:spPr>
          <a:xfrm>
            <a:off x="6915753" y="4909051"/>
            <a:ext cx="1599597" cy="1320598"/>
          </a:xfrm>
          <a:prstGeom prst="rect">
            <a:avLst/>
          </a:prstGeom>
        </p:spPr>
      </p:pic>
      <p:pic>
        <p:nvPicPr>
          <p:cNvPr id="8" name="Picture 7" descr="graphic of undisturbed soil">
            <a:extLst>
              <a:ext uri="{FF2B5EF4-FFF2-40B4-BE49-F238E27FC236}">
                <a16:creationId xmlns:a16="http://schemas.microsoft.com/office/drawing/2014/main" id="{8BCE31BD-4129-330B-0C6D-8E9A79915361}"/>
              </a:ext>
            </a:extLst>
          </p:cNvPr>
          <p:cNvPicPr>
            <a:picLocks noChangeAspect="1"/>
          </p:cNvPicPr>
          <p:nvPr/>
        </p:nvPicPr>
        <p:blipFill>
          <a:blip r:embed="rId4"/>
          <a:stretch>
            <a:fillRect/>
          </a:stretch>
        </p:blipFill>
        <p:spPr>
          <a:xfrm>
            <a:off x="2858032" y="4933838"/>
            <a:ext cx="1472975" cy="1320598"/>
          </a:xfrm>
          <a:prstGeom prst="rect">
            <a:avLst/>
          </a:prstGeom>
        </p:spPr>
      </p:pic>
      <p:sp>
        <p:nvSpPr>
          <p:cNvPr id="9" name="TextBox 8">
            <a:extLst>
              <a:ext uri="{FF2B5EF4-FFF2-40B4-BE49-F238E27FC236}">
                <a16:creationId xmlns:a16="http://schemas.microsoft.com/office/drawing/2014/main" id="{EDD85012-4C02-E00F-269D-656F540DBA65}"/>
              </a:ext>
            </a:extLst>
          </p:cNvPr>
          <p:cNvSpPr txBox="1"/>
          <p:nvPr/>
        </p:nvSpPr>
        <p:spPr>
          <a:xfrm>
            <a:off x="0" y="5608335"/>
            <a:ext cx="2082189" cy="415498"/>
          </a:xfrm>
          <a:prstGeom prst="rect">
            <a:avLst/>
          </a:prstGeom>
          <a:noFill/>
          <a:ln>
            <a:solidFill>
              <a:schemeClr val="tx1"/>
            </a:solidFill>
          </a:ln>
        </p:spPr>
        <p:txBody>
          <a:bodyPr wrap="square" rtlCol="0">
            <a:spAutoFit/>
          </a:bodyPr>
          <a:lstStyle/>
          <a:p>
            <a:pPr algn="ctr"/>
            <a:r>
              <a:rPr lang="en-US" sz="1050" i="1"/>
              <a:t>Class and graphic credit: USFS </a:t>
            </a:r>
          </a:p>
          <a:p>
            <a:pPr algn="ctr"/>
            <a:r>
              <a:rPr lang="en-US" sz="1050" i="1"/>
              <a:t>Soil Disturbance Field Guide</a:t>
            </a:r>
          </a:p>
        </p:txBody>
      </p:sp>
    </p:spTree>
    <p:extLst>
      <p:ext uri="{BB962C8B-B14F-4D97-AF65-F5344CB8AC3E}">
        <p14:creationId xmlns:p14="http://schemas.microsoft.com/office/powerpoint/2010/main" val="2685230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41B14C6-F134-A449-58DB-28907E34621D}"/>
              </a:ext>
            </a:extLst>
          </p:cNvPr>
          <p:cNvSpPr>
            <a:spLocks noGrp="1"/>
          </p:cNvSpPr>
          <p:nvPr>
            <p:ph type="title"/>
          </p:nvPr>
        </p:nvSpPr>
        <p:spPr>
          <a:xfrm>
            <a:off x="628652" y="965842"/>
            <a:ext cx="7886700" cy="527633"/>
          </a:xfrm>
        </p:spPr>
        <p:txBody>
          <a:bodyPr>
            <a:normAutofit fontScale="90000"/>
          </a:bodyPr>
          <a:lstStyle/>
          <a:p>
            <a:pPr algn="ctr"/>
            <a:r>
              <a:rPr lang="en-US" b="1">
                <a:solidFill>
                  <a:schemeClr val="accent1"/>
                </a:solidFill>
              </a:rPr>
              <a:t>USFS Soil Disturbance Classes</a:t>
            </a:r>
          </a:p>
        </p:txBody>
      </p:sp>
      <p:sp>
        <p:nvSpPr>
          <p:cNvPr id="3" name="Content Placeholder 2">
            <a:extLst>
              <a:ext uri="{FF2B5EF4-FFF2-40B4-BE49-F238E27FC236}">
                <a16:creationId xmlns:a16="http://schemas.microsoft.com/office/drawing/2014/main" id="{C54F437D-CA7E-649C-96BF-EC618169C187}"/>
              </a:ext>
            </a:extLst>
          </p:cNvPr>
          <p:cNvSpPr>
            <a:spLocks noGrp="1"/>
          </p:cNvSpPr>
          <p:nvPr>
            <p:ph sz="half" idx="1"/>
          </p:nvPr>
        </p:nvSpPr>
        <p:spPr>
          <a:xfrm>
            <a:off x="628649" y="1606770"/>
            <a:ext cx="3886200" cy="3263504"/>
          </a:xfrm>
          <a:ln>
            <a:solidFill>
              <a:schemeClr val="tx1"/>
            </a:solidFill>
          </a:ln>
        </p:spPr>
        <p:txBody>
          <a:bodyPr vert="horz" lIns="68580" tIns="34290" rIns="68580" bIns="34290" rtlCol="0" anchor="t">
            <a:normAutofit fontScale="47500" lnSpcReduction="20000"/>
          </a:bodyPr>
          <a:lstStyle/>
          <a:p>
            <a:pPr marL="0" indent="0">
              <a:buNone/>
            </a:pPr>
            <a:r>
              <a:rPr lang="en-US" b="1"/>
              <a:t>Soil Disturbance Class 2 </a:t>
            </a:r>
          </a:p>
          <a:p>
            <a:r>
              <a:rPr lang="en-US"/>
              <a:t>Wheel tracks or depressions are evident and moderately deep. </a:t>
            </a:r>
          </a:p>
          <a:p>
            <a:r>
              <a:rPr lang="en-US"/>
              <a:t>Forest-floor layers are partially missing. </a:t>
            </a:r>
          </a:p>
          <a:p>
            <a:r>
              <a:rPr lang="en-US"/>
              <a:t>Surface soil partially intact and maybe mixed with subsoil. </a:t>
            </a:r>
          </a:p>
          <a:p>
            <a:r>
              <a:rPr lang="en-US"/>
              <a:t>Soil burn severity from prescribed fires is moderate (black ash evident and water repellency may be increased compared to pre-burn condition). </a:t>
            </a:r>
          </a:p>
          <a:p>
            <a:r>
              <a:rPr lang="en-US"/>
              <a:t>Soil compaction is moderately deep (up to 12 inches). </a:t>
            </a:r>
          </a:p>
          <a:p>
            <a:r>
              <a:rPr lang="en-US"/>
              <a:t>Soil structure is changed from undisturbed conditions and may be platy or massive.</a:t>
            </a:r>
          </a:p>
        </p:txBody>
      </p:sp>
      <p:sp>
        <p:nvSpPr>
          <p:cNvPr id="4" name="Content Placeholder 3">
            <a:extLst>
              <a:ext uri="{FF2B5EF4-FFF2-40B4-BE49-F238E27FC236}">
                <a16:creationId xmlns:a16="http://schemas.microsoft.com/office/drawing/2014/main" id="{31342EE0-6E53-B7BD-2171-8D80D9A1F43A}"/>
              </a:ext>
            </a:extLst>
          </p:cNvPr>
          <p:cNvSpPr>
            <a:spLocks noGrp="1"/>
          </p:cNvSpPr>
          <p:nvPr>
            <p:ph sz="half" idx="2"/>
          </p:nvPr>
        </p:nvSpPr>
        <p:spPr>
          <a:xfrm>
            <a:off x="4572000" y="1606770"/>
            <a:ext cx="3886200" cy="3263504"/>
          </a:xfrm>
          <a:ln>
            <a:solidFill>
              <a:schemeClr val="tx1"/>
            </a:solidFill>
          </a:ln>
        </p:spPr>
        <p:txBody>
          <a:bodyPr vert="horz" lIns="68580" tIns="34290" rIns="68580" bIns="34290" rtlCol="0" anchor="t">
            <a:normAutofit fontScale="47500" lnSpcReduction="20000"/>
          </a:bodyPr>
          <a:lstStyle/>
          <a:p>
            <a:pPr marL="0" indent="0">
              <a:buNone/>
            </a:pPr>
            <a:r>
              <a:rPr lang="en-US" b="1"/>
              <a:t>Soil Disturbance Class 3 </a:t>
            </a:r>
          </a:p>
          <a:p>
            <a:r>
              <a:rPr lang="en-US"/>
              <a:t>Wheel tracks or depressions are evident and deep. </a:t>
            </a:r>
          </a:p>
          <a:p>
            <a:r>
              <a:rPr lang="en-US"/>
              <a:t>Forest-floor layers are missing. </a:t>
            </a:r>
          </a:p>
          <a:p>
            <a:r>
              <a:rPr lang="en-US"/>
              <a:t>Surface soil is removed through gouging or piling. </a:t>
            </a:r>
          </a:p>
          <a:p>
            <a:r>
              <a:rPr lang="en-US"/>
              <a:t>Surface soil is displaced. </a:t>
            </a:r>
          </a:p>
          <a:p>
            <a:r>
              <a:rPr lang="en-US"/>
              <a:t>Soil burn severity from prescribed fires is high (white or reddish ash, all litter completely consumed, and soil structureless). </a:t>
            </a:r>
          </a:p>
          <a:p>
            <a:r>
              <a:rPr lang="en-US"/>
              <a:t>Soil compaction is persistent and deep (greater than 12 inches). </a:t>
            </a:r>
          </a:p>
          <a:p>
            <a:r>
              <a:rPr lang="en-US"/>
              <a:t>Soil structure is changed from undisturbed and is platy or massive throughout.</a:t>
            </a:r>
          </a:p>
        </p:txBody>
      </p:sp>
      <p:pic>
        <p:nvPicPr>
          <p:cNvPr id="7" name="Picture 6" descr="grapic of moderatly compacted soil">
            <a:extLst>
              <a:ext uri="{FF2B5EF4-FFF2-40B4-BE49-F238E27FC236}">
                <a16:creationId xmlns:a16="http://schemas.microsoft.com/office/drawing/2014/main" id="{BF7CE0AF-823C-B4E9-C311-5C74E1A5CCF9}"/>
              </a:ext>
            </a:extLst>
          </p:cNvPr>
          <p:cNvPicPr>
            <a:picLocks noChangeAspect="1"/>
          </p:cNvPicPr>
          <p:nvPr/>
        </p:nvPicPr>
        <p:blipFill>
          <a:blip r:embed="rId3"/>
          <a:stretch>
            <a:fillRect/>
          </a:stretch>
        </p:blipFill>
        <p:spPr>
          <a:xfrm>
            <a:off x="2976231" y="4870274"/>
            <a:ext cx="1527644" cy="1194020"/>
          </a:xfrm>
          <a:prstGeom prst="rect">
            <a:avLst/>
          </a:prstGeom>
        </p:spPr>
      </p:pic>
      <p:pic>
        <p:nvPicPr>
          <p:cNvPr id="9" name="Picture 8" descr="Graphic of heavily compacted soil">
            <a:extLst>
              <a:ext uri="{FF2B5EF4-FFF2-40B4-BE49-F238E27FC236}">
                <a16:creationId xmlns:a16="http://schemas.microsoft.com/office/drawing/2014/main" id="{2FA709CB-71FF-2F25-F00A-EFE296F62811}"/>
              </a:ext>
            </a:extLst>
          </p:cNvPr>
          <p:cNvPicPr>
            <a:picLocks noChangeAspect="1"/>
          </p:cNvPicPr>
          <p:nvPr/>
        </p:nvPicPr>
        <p:blipFill>
          <a:blip r:embed="rId4"/>
          <a:stretch>
            <a:fillRect/>
          </a:stretch>
        </p:blipFill>
        <p:spPr>
          <a:xfrm>
            <a:off x="6993687" y="4892437"/>
            <a:ext cx="1521665" cy="1171857"/>
          </a:xfrm>
          <a:prstGeom prst="rect">
            <a:avLst/>
          </a:prstGeom>
        </p:spPr>
      </p:pic>
      <p:sp>
        <p:nvSpPr>
          <p:cNvPr id="11" name="TextBox 10">
            <a:extLst>
              <a:ext uri="{FF2B5EF4-FFF2-40B4-BE49-F238E27FC236}">
                <a16:creationId xmlns:a16="http://schemas.microsoft.com/office/drawing/2014/main" id="{2B2B1E8D-163E-6CFD-3B6E-E208CBBF3909}"/>
              </a:ext>
            </a:extLst>
          </p:cNvPr>
          <p:cNvSpPr txBox="1"/>
          <p:nvPr/>
        </p:nvSpPr>
        <p:spPr>
          <a:xfrm>
            <a:off x="0" y="5604595"/>
            <a:ext cx="2082189" cy="415498"/>
          </a:xfrm>
          <a:prstGeom prst="rect">
            <a:avLst/>
          </a:prstGeom>
          <a:noFill/>
          <a:ln>
            <a:solidFill>
              <a:schemeClr val="tx1"/>
            </a:solidFill>
          </a:ln>
        </p:spPr>
        <p:txBody>
          <a:bodyPr wrap="square" rtlCol="0">
            <a:spAutoFit/>
          </a:bodyPr>
          <a:lstStyle/>
          <a:p>
            <a:pPr algn="ctr"/>
            <a:r>
              <a:rPr lang="en-US" sz="1050" i="1"/>
              <a:t>Class and graphic credit: USFS </a:t>
            </a:r>
          </a:p>
          <a:p>
            <a:pPr algn="ctr"/>
            <a:r>
              <a:rPr lang="en-US" sz="1050" i="1"/>
              <a:t>Soil Disturbance Field Guide</a:t>
            </a:r>
          </a:p>
        </p:txBody>
      </p:sp>
    </p:spTree>
    <p:extLst>
      <p:ext uri="{BB962C8B-B14F-4D97-AF65-F5344CB8AC3E}">
        <p14:creationId xmlns:p14="http://schemas.microsoft.com/office/powerpoint/2010/main" val="1019533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F01A4D-B495-F6EB-800F-020BF926ACF5}"/>
              </a:ext>
            </a:extLst>
          </p:cNvPr>
          <p:cNvSpPr txBox="1"/>
          <p:nvPr/>
        </p:nvSpPr>
        <p:spPr>
          <a:xfrm>
            <a:off x="400369" y="881183"/>
            <a:ext cx="3737474" cy="1338828"/>
          </a:xfrm>
          <a:prstGeom prst="rect">
            <a:avLst/>
          </a:prstGeom>
          <a:noFill/>
        </p:spPr>
        <p:txBody>
          <a:bodyPr wrap="square" rtlCol="0">
            <a:spAutoFit/>
          </a:bodyPr>
          <a:lstStyle/>
          <a:p>
            <a:pPr algn="ctr"/>
            <a:r>
              <a:rPr lang="en-US" sz="2700" b="1" u="sng"/>
              <a:t>Soil Health Principle</a:t>
            </a:r>
          </a:p>
          <a:p>
            <a:pPr algn="ctr"/>
            <a:r>
              <a:rPr lang="en-US" sz="2700" b="1">
                <a:solidFill>
                  <a:schemeClr val="accent1"/>
                </a:solidFill>
              </a:rPr>
              <a:t>Maximize Cover</a:t>
            </a:r>
          </a:p>
          <a:p>
            <a:pPr algn="ctr"/>
            <a:endParaRPr lang="en-US" sz="2700" b="1">
              <a:solidFill>
                <a:schemeClr val="accent1"/>
              </a:solidFill>
            </a:endParaRPr>
          </a:p>
        </p:txBody>
      </p:sp>
      <p:pic>
        <p:nvPicPr>
          <p:cNvPr id="5" name="Picture 4" descr="An open forest floor after a masticator chipped excess biomass">
            <a:extLst>
              <a:ext uri="{FF2B5EF4-FFF2-40B4-BE49-F238E27FC236}">
                <a16:creationId xmlns:a16="http://schemas.microsoft.com/office/drawing/2014/main" id="{63EEE866-D50E-9EA1-C173-CEE101034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7843" y="1018344"/>
            <a:ext cx="4004197" cy="30031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A5755B3A-A841-3070-DD9D-93231E5EE262}"/>
              </a:ext>
            </a:extLst>
          </p:cNvPr>
          <p:cNvSpPr txBox="1"/>
          <p:nvPr/>
        </p:nvSpPr>
        <p:spPr>
          <a:xfrm>
            <a:off x="5916885" y="4158652"/>
            <a:ext cx="3030844" cy="1546577"/>
          </a:xfrm>
          <a:prstGeom prst="rect">
            <a:avLst/>
          </a:prstGeom>
          <a:noFill/>
        </p:spPr>
        <p:txBody>
          <a:bodyPr wrap="square" rtlCol="0">
            <a:spAutoFit/>
          </a:bodyPr>
          <a:lstStyle/>
          <a:p>
            <a:pPr algn="ctr"/>
            <a:r>
              <a:rPr lang="en-US" sz="1350"/>
              <a:t>Bare or mineral soil exposed in forests are at risk of decreased microbial activity.</a:t>
            </a:r>
          </a:p>
          <a:p>
            <a:pPr algn="ctr"/>
            <a:endParaRPr lang="en-US" sz="1350"/>
          </a:p>
          <a:p>
            <a:pPr algn="ctr"/>
            <a:r>
              <a:rPr lang="en-US" sz="1350"/>
              <a:t>Changing cover amounts and types can affect multiple abiotic characteristics of a forest as well</a:t>
            </a:r>
          </a:p>
        </p:txBody>
      </p:sp>
      <p:pic>
        <p:nvPicPr>
          <p:cNvPr id="16" name="Picture 15" descr="A forest floor with plant litter and green vegetation">
            <a:extLst>
              <a:ext uri="{FF2B5EF4-FFF2-40B4-BE49-F238E27FC236}">
                <a16:creationId xmlns:a16="http://schemas.microsoft.com/office/drawing/2014/main" id="{EC011CC6-8FF4-8DBE-29CA-95B1C59D8C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283" y="1951558"/>
            <a:ext cx="2797940" cy="37305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descr="A grassy wet meadow in a forest opening.">
            <a:extLst>
              <a:ext uri="{FF2B5EF4-FFF2-40B4-BE49-F238E27FC236}">
                <a16:creationId xmlns:a16="http://schemas.microsoft.com/office/drawing/2014/main" id="{3E93AE09-F42B-2082-3A69-059C5279E4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84207" y="3110626"/>
            <a:ext cx="1946051" cy="25947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66508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F01A4D-B495-F6EB-800F-020BF926ACF5}"/>
              </a:ext>
            </a:extLst>
          </p:cNvPr>
          <p:cNvSpPr txBox="1"/>
          <p:nvPr/>
        </p:nvSpPr>
        <p:spPr>
          <a:xfrm>
            <a:off x="400369" y="881183"/>
            <a:ext cx="3737474" cy="1338828"/>
          </a:xfrm>
          <a:prstGeom prst="rect">
            <a:avLst/>
          </a:prstGeom>
          <a:noFill/>
        </p:spPr>
        <p:txBody>
          <a:bodyPr wrap="square" rtlCol="0">
            <a:spAutoFit/>
          </a:bodyPr>
          <a:lstStyle/>
          <a:p>
            <a:pPr algn="ctr"/>
            <a:r>
              <a:rPr lang="en-US" sz="2700" b="1" u="sng"/>
              <a:t>Soil Health Principle</a:t>
            </a:r>
          </a:p>
          <a:p>
            <a:pPr algn="ctr"/>
            <a:r>
              <a:rPr lang="en-US" sz="2700" b="1">
                <a:solidFill>
                  <a:schemeClr val="accent1"/>
                </a:solidFill>
              </a:rPr>
              <a:t>Maximize Biodiversity</a:t>
            </a:r>
          </a:p>
          <a:p>
            <a:pPr algn="ctr"/>
            <a:endParaRPr lang="en-US" sz="2700" b="1">
              <a:solidFill>
                <a:schemeClr val="accent1"/>
              </a:solidFill>
            </a:endParaRPr>
          </a:p>
        </p:txBody>
      </p:sp>
      <p:pic>
        <p:nvPicPr>
          <p:cNvPr id="3" name="Picture 2" descr="A forest with tall trees and flowering understory species&#10;">
            <a:extLst>
              <a:ext uri="{FF2B5EF4-FFF2-40B4-BE49-F238E27FC236}">
                <a16:creationId xmlns:a16="http://schemas.microsoft.com/office/drawing/2014/main" id="{5E158786-C8E4-DBC0-7AA5-BFFF72A38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4239" y="1088603"/>
            <a:ext cx="3449828" cy="45997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A close up of a huckleberry bush with huckleberries.">
            <a:extLst>
              <a:ext uri="{FF2B5EF4-FFF2-40B4-BE49-F238E27FC236}">
                <a16:creationId xmlns:a16="http://schemas.microsoft.com/office/drawing/2014/main" id="{C60EA36E-3866-3644-82BD-09B0C9460B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9762" y="1922013"/>
            <a:ext cx="2178242" cy="29043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a:extLst>
              <a:ext uri="{FF2B5EF4-FFF2-40B4-BE49-F238E27FC236}">
                <a16:creationId xmlns:a16="http://schemas.microsoft.com/office/drawing/2014/main" id="{5C7FD292-68D5-9F82-3A3A-2066C0F2639B}"/>
              </a:ext>
            </a:extLst>
          </p:cNvPr>
          <p:cNvSpPr txBox="1"/>
          <p:nvPr/>
        </p:nvSpPr>
        <p:spPr>
          <a:xfrm>
            <a:off x="334523" y="2196928"/>
            <a:ext cx="3265240" cy="2308324"/>
          </a:xfrm>
          <a:prstGeom prst="rect">
            <a:avLst/>
          </a:prstGeom>
          <a:noFill/>
        </p:spPr>
        <p:txBody>
          <a:bodyPr wrap="square">
            <a:spAutoFit/>
          </a:bodyPr>
          <a:lstStyle/>
          <a:p>
            <a:r>
              <a:rPr lang="en-US" sz="1350" b="1">
                <a:solidFill>
                  <a:srgbClr val="2F2F2F"/>
                </a:solidFill>
                <a:highlight>
                  <a:srgbClr val="FFFFFF"/>
                </a:highlight>
                <a:latin typeface="Roboto" panose="02000000000000000000" pitchFamily="2" charset="0"/>
              </a:rPr>
              <a:t>Appropriate management of our forest resources not only benefit our soil environment but also our above ground biodiversity.</a:t>
            </a:r>
          </a:p>
          <a:p>
            <a:pPr marL="214313" indent="-214313">
              <a:buFont typeface="Arial" panose="020B0604020202020204" pitchFamily="34" charset="0"/>
              <a:buChar char="•"/>
            </a:pPr>
            <a:r>
              <a:rPr lang="en-US" sz="1350">
                <a:solidFill>
                  <a:srgbClr val="2F2F2F"/>
                </a:solidFill>
                <a:highlight>
                  <a:srgbClr val="FFFFFF"/>
                </a:highlight>
                <a:latin typeface="Roboto" panose="02000000000000000000" pitchFamily="2" charset="0"/>
              </a:rPr>
              <a:t>Forests contain 60,000 different tree species, </a:t>
            </a:r>
          </a:p>
          <a:p>
            <a:pPr marL="214313" indent="-214313">
              <a:buFont typeface="Arial" panose="020B0604020202020204" pitchFamily="34" charset="0"/>
              <a:buChar char="•"/>
            </a:pPr>
            <a:r>
              <a:rPr lang="en-US" sz="1350">
                <a:solidFill>
                  <a:srgbClr val="2F2F2F"/>
                </a:solidFill>
                <a:highlight>
                  <a:srgbClr val="FFFFFF"/>
                </a:highlight>
                <a:latin typeface="Roboto" panose="02000000000000000000" pitchFamily="2" charset="0"/>
              </a:rPr>
              <a:t>80 percent of amphibian species, </a:t>
            </a:r>
          </a:p>
          <a:p>
            <a:pPr marL="214313" indent="-214313">
              <a:buFont typeface="Arial" panose="020B0604020202020204" pitchFamily="34" charset="0"/>
              <a:buChar char="•"/>
            </a:pPr>
            <a:r>
              <a:rPr lang="en-US" sz="1350">
                <a:solidFill>
                  <a:srgbClr val="2F2F2F"/>
                </a:solidFill>
                <a:highlight>
                  <a:srgbClr val="FFFFFF"/>
                </a:highlight>
                <a:latin typeface="Roboto" panose="02000000000000000000" pitchFamily="2" charset="0"/>
              </a:rPr>
              <a:t>75 percent of bird species, </a:t>
            </a:r>
          </a:p>
          <a:p>
            <a:pPr marL="214313" indent="-214313">
              <a:buFont typeface="Arial" panose="020B0604020202020204" pitchFamily="34" charset="0"/>
              <a:buChar char="•"/>
            </a:pPr>
            <a:r>
              <a:rPr lang="en-US" sz="1350">
                <a:solidFill>
                  <a:srgbClr val="2F2F2F"/>
                </a:solidFill>
                <a:highlight>
                  <a:srgbClr val="FFFFFF"/>
                </a:highlight>
                <a:latin typeface="Roboto" panose="02000000000000000000" pitchFamily="2" charset="0"/>
              </a:rPr>
              <a:t>68 percent of the world's mammal species.</a:t>
            </a:r>
          </a:p>
          <a:p>
            <a:r>
              <a:rPr lang="en-US" sz="900" i="1">
                <a:solidFill>
                  <a:srgbClr val="2F2F2F"/>
                </a:solidFill>
                <a:highlight>
                  <a:srgbClr val="FFFFFF"/>
                </a:highlight>
                <a:latin typeface="Roboto" panose="02000000000000000000" pitchFamily="2" charset="0"/>
              </a:rPr>
              <a:t>(2020 State of the World’s Forests Report)</a:t>
            </a:r>
            <a:endParaRPr lang="en-US" sz="900" i="1"/>
          </a:p>
        </p:txBody>
      </p:sp>
      <p:sp>
        <p:nvSpPr>
          <p:cNvPr id="15" name="TextBox 14">
            <a:extLst>
              <a:ext uri="{FF2B5EF4-FFF2-40B4-BE49-F238E27FC236}">
                <a16:creationId xmlns:a16="http://schemas.microsoft.com/office/drawing/2014/main" id="{8479C83A-61A0-0CA4-F832-2731E77CD558}"/>
              </a:ext>
            </a:extLst>
          </p:cNvPr>
          <p:cNvSpPr txBox="1"/>
          <p:nvPr/>
        </p:nvSpPr>
        <p:spPr>
          <a:xfrm>
            <a:off x="166603" y="4995877"/>
            <a:ext cx="4405398" cy="507831"/>
          </a:xfrm>
          <a:prstGeom prst="rect">
            <a:avLst/>
          </a:prstGeom>
          <a:noFill/>
          <a:ln>
            <a:solidFill>
              <a:schemeClr val="tx1"/>
            </a:solidFill>
          </a:ln>
        </p:spPr>
        <p:txBody>
          <a:bodyPr wrap="square" lIns="91440" tIns="45720" rIns="91440" bIns="45720" rtlCol="0" anchor="t">
            <a:spAutoFit/>
          </a:bodyPr>
          <a:lstStyle/>
          <a:p>
            <a:r>
              <a:rPr lang="en-US" sz="1350" dirty="0"/>
              <a:t>Forest soil biodiversity is complex- but the service the </a:t>
            </a:r>
            <a:r>
              <a:rPr lang="en-US" sz="1350"/>
              <a:t>soil environment provides is </a:t>
            </a:r>
            <a:r>
              <a:rPr lang="en-US" sz="1350" dirty="0"/>
              <a:t>vital to human health.</a:t>
            </a:r>
          </a:p>
        </p:txBody>
      </p:sp>
    </p:spTree>
    <p:extLst>
      <p:ext uri="{BB962C8B-B14F-4D97-AF65-F5344CB8AC3E}">
        <p14:creationId xmlns:p14="http://schemas.microsoft.com/office/powerpoint/2010/main" val="3810111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F01A4D-B495-F6EB-800F-020BF926ACF5}"/>
              </a:ext>
            </a:extLst>
          </p:cNvPr>
          <p:cNvSpPr txBox="1"/>
          <p:nvPr/>
        </p:nvSpPr>
        <p:spPr>
          <a:xfrm>
            <a:off x="4301479" y="857250"/>
            <a:ext cx="3737474" cy="923330"/>
          </a:xfrm>
          <a:prstGeom prst="rect">
            <a:avLst/>
          </a:prstGeom>
          <a:noFill/>
        </p:spPr>
        <p:txBody>
          <a:bodyPr wrap="square" rtlCol="0">
            <a:spAutoFit/>
          </a:bodyPr>
          <a:lstStyle/>
          <a:p>
            <a:pPr algn="ctr"/>
            <a:r>
              <a:rPr lang="en-US" sz="2700" b="1" u="sng"/>
              <a:t>Soil Health Principle</a:t>
            </a:r>
          </a:p>
          <a:p>
            <a:pPr algn="ctr"/>
            <a:r>
              <a:rPr lang="en-US" sz="2700" b="1">
                <a:solidFill>
                  <a:schemeClr val="accent1"/>
                </a:solidFill>
              </a:rPr>
              <a:t>Maximize Living Roots</a:t>
            </a:r>
          </a:p>
        </p:txBody>
      </p:sp>
      <p:pic>
        <p:nvPicPr>
          <p:cNvPr id="6" name="Picture 5" descr="Morel mushrooms growing on the forest floor.">
            <a:extLst>
              <a:ext uri="{FF2B5EF4-FFF2-40B4-BE49-F238E27FC236}">
                <a16:creationId xmlns:a16="http://schemas.microsoft.com/office/drawing/2014/main" id="{5FA96256-461D-9BBD-0781-2D2A2FA4CE27}"/>
              </a:ext>
            </a:extLst>
          </p:cNvPr>
          <p:cNvPicPr>
            <a:picLocks noChangeAspect="1"/>
          </p:cNvPicPr>
          <p:nvPr/>
        </p:nvPicPr>
        <p:blipFill>
          <a:blip r:embed="rId3"/>
          <a:stretch>
            <a:fillRect/>
          </a:stretch>
        </p:blipFill>
        <p:spPr>
          <a:xfrm>
            <a:off x="4936298" y="4392951"/>
            <a:ext cx="2457826" cy="15481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descr="A small pine tree growing in the soil ">
            <a:extLst>
              <a:ext uri="{FF2B5EF4-FFF2-40B4-BE49-F238E27FC236}">
                <a16:creationId xmlns:a16="http://schemas.microsoft.com/office/drawing/2014/main" id="{77540E95-FD1E-E4F6-E7A3-D3CF8B27A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98" y="1173298"/>
            <a:ext cx="3215180" cy="42869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66506F1C-D29C-A067-D8F3-1F42EC2D024C}"/>
              </a:ext>
            </a:extLst>
          </p:cNvPr>
          <p:cNvSpPr txBox="1"/>
          <p:nvPr/>
        </p:nvSpPr>
        <p:spPr>
          <a:xfrm>
            <a:off x="4295348" y="1730778"/>
            <a:ext cx="3737474" cy="2839239"/>
          </a:xfrm>
          <a:prstGeom prst="rect">
            <a:avLst/>
          </a:prstGeom>
          <a:noFill/>
        </p:spPr>
        <p:txBody>
          <a:bodyPr wrap="square" lIns="68580" tIns="34290" rIns="68580" bIns="34290" rtlCol="0" anchor="t">
            <a:spAutoFit/>
          </a:bodyPr>
          <a:lstStyle/>
          <a:p>
            <a:r>
              <a:rPr lang="en-US" sz="1500" b="1"/>
              <a:t>Living roots drive the belowground ecosystem</a:t>
            </a:r>
          </a:p>
          <a:p>
            <a:pPr marL="214313" indent="-214313">
              <a:buFont typeface="Arial" panose="020B0604020202020204" pitchFamily="34" charset="0"/>
              <a:buChar char="•"/>
            </a:pPr>
            <a:r>
              <a:rPr lang="en-US" sz="1500"/>
              <a:t>Carbon transport helps feed the underground food web</a:t>
            </a:r>
          </a:p>
          <a:p>
            <a:pPr marL="214313" indent="-214313">
              <a:buFont typeface="Arial" panose="020B0604020202020204" pitchFamily="34" charset="0"/>
              <a:buChar char="•"/>
            </a:pPr>
            <a:r>
              <a:rPr lang="en-US" sz="1500"/>
              <a:t>Other root exudates along with carbon help attract microbial populations that contribute to the soil organic matter (SOM) levels.</a:t>
            </a:r>
          </a:p>
          <a:p>
            <a:pPr marL="214313" indent="-214313">
              <a:buFont typeface="Arial" panose="020B0604020202020204" pitchFamily="34" charset="0"/>
              <a:buChar char="•"/>
            </a:pPr>
            <a:r>
              <a:rPr lang="en-US" sz="1500"/>
              <a:t>Living roots help hold the soil in place- if it’s not where it’s supposed to be, it doesn’t provide the intended benefits.</a:t>
            </a:r>
          </a:p>
          <a:p>
            <a:pPr marL="214313" indent="-214313">
              <a:buFont typeface="Arial" panose="020B0604020202020204" pitchFamily="34" charset="0"/>
              <a:buChar char="•"/>
            </a:pPr>
            <a:endParaRPr lang="en-US" sz="1500"/>
          </a:p>
        </p:txBody>
      </p:sp>
    </p:spTree>
    <p:extLst>
      <p:ext uri="{BB962C8B-B14F-4D97-AF65-F5344CB8AC3E}">
        <p14:creationId xmlns:p14="http://schemas.microsoft.com/office/powerpoint/2010/main" val="2522664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23D06D-6553-DA2C-4CCB-106D648AD80E}"/>
              </a:ext>
            </a:extLst>
          </p:cNvPr>
          <p:cNvSpPr txBox="1"/>
          <p:nvPr/>
        </p:nvSpPr>
        <p:spPr>
          <a:xfrm>
            <a:off x="4023911" y="997715"/>
            <a:ext cx="4724491" cy="923330"/>
          </a:xfrm>
          <a:prstGeom prst="rect">
            <a:avLst/>
          </a:prstGeom>
          <a:noFill/>
        </p:spPr>
        <p:txBody>
          <a:bodyPr wrap="square" rtlCol="0">
            <a:spAutoFit/>
          </a:bodyPr>
          <a:lstStyle/>
          <a:p>
            <a:pPr algn="ctr"/>
            <a:r>
              <a:rPr lang="en-US" sz="2700" b="1" u="sng"/>
              <a:t>Soil Health Benefit</a:t>
            </a:r>
          </a:p>
          <a:p>
            <a:pPr algn="ctr"/>
            <a:r>
              <a:rPr lang="en-US" sz="2700" b="1">
                <a:solidFill>
                  <a:schemeClr val="accent1"/>
                </a:solidFill>
              </a:rPr>
              <a:t>Introduce Livestock Diversity</a:t>
            </a:r>
          </a:p>
        </p:txBody>
      </p:sp>
      <p:pic>
        <p:nvPicPr>
          <p:cNvPr id="4" name="Picture 3" descr="A herd of cattle grazing in an open forest.&#10;">
            <a:extLst>
              <a:ext uri="{FF2B5EF4-FFF2-40B4-BE49-F238E27FC236}">
                <a16:creationId xmlns:a16="http://schemas.microsoft.com/office/drawing/2014/main" id="{F9EC32A4-7ADE-D579-4A09-EF4A0581A7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20" y="1245595"/>
            <a:ext cx="3070608" cy="4094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A flock of sheep in a forest&#10;&#10;">
            <a:extLst>
              <a:ext uri="{FF2B5EF4-FFF2-40B4-BE49-F238E27FC236}">
                <a16:creationId xmlns:a16="http://schemas.microsoft.com/office/drawing/2014/main" id="{27E5A743-0987-71EF-ED8F-80C9EFEF29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5702" y="3429001"/>
            <a:ext cx="3131543" cy="23486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A squirrel eating pizza in a tree&#10;&#10;">
            <a:extLst>
              <a:ext uri="{FF2B5EF4-FFF2-40B4-BE49-F238E27FC236}">
                <a16:creationId xmlns:a16="http://schemas.microsoft.com/office/drawing/2014/main" id="{FE20DEA0-BA9F-838D-EC1F-631A6B583F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3718" y="2295333"/>
            <a:ext cx="1871662" cy="24955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231C5BFC-A5F1-AF7F-12FC-CC59B9FCCD90}"/>
              </a:ext>
            </a:extLst>
          </p:cNvPr>
          <p:cNvSpPr txBox="1"/>
          <p:nvPr/>
        </p:nvSpPr>
        <p:spPr>
          <a:xfrm>
            <a:off x="3779216" y="2052958"/>
            <a:ext cx="2784513" cy="1131079"/>
          </a:xfrm>
          <a:prstGeom prst="rect">
            <a:avLst/>
          </a:prstGeom>
          <a:noFill/>
        </p:spPr>
        <p:txBody>
          <a:bodyPr wrap="square" rtlCol="0">
            <a:spAutoFit/>
          </a:bodyPr>
          <a:lstStyle/>
          <a:p>
            <a:r>
              <a:rPr lang="en-US" sz="1350"/>
              <a:t>Forests, especially in the western U.S. are utilized by livestock producers for summer pasture.  This provides a positive benefit for producers and animals alike.</a:t>
            </a:r>
          </a:p>
        </p:txBody>
      </p:sp>
    </p:spTree>
    <p:extLst>
      <p:ext uri="{BB962C8B-B14F-4D97-AF65-F5344CB8AC3E}">
        <p14:creationId xmlns:p14="http://schemas.microsoft.com/office/powerpoint/2010/main" val="1723763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56C5D-61E2-B956-70F3-9B00B761C1D6}"/>
              </a:ext>
            </a:extLst>
          </p:cNvPr>
          <p:cNvSpPr>
            <a:spLocks noGrp="1"/>
          </p:cNvSpPr>
          <p:nvPr>
            <p:ph type="title"/>
          </p:nvPr>
        </p:nvSpPr>
        <p:spPr>
          <a:xfrm>
            <a:off x="2916715" y="974104"/>
            <a:ext cx="6127445" cy="994172"/>
          </a:xfrm>
        </p:spPr>
        <p:txBody>
          <a:bodyPr>
            <a:normAutofit fontScale="90000"/>
          </a:bodyPr>
          <a:lstStyle/>
          <a:p>
            <a:pPr algn="ctr"/>
            <a:r>
              <a:rPr lang="en-US" b="1" dirty="0">
                <a:solidFill>
                  <a:schemeClr val="accent1"/>
                </a:solidFill>
              </a:rPr>
              <a:t>Traditional Ecological Knowledge</a:t>
            </a:r>
            <a:br>
              <a:rPr lang="en-US" b="1" dirty="0">
                <a:solidFill>
                  <a:schemeClr val="accent1"/>
                </a:solidFill>
              </a:rPr>
            </a:br>
            <a:r>
              <a:rPr lang="en-US" b="1" dirty="0">
                <a:solidFill>
                  <a:schemeClr val="accent1"/>
                </a:solidFill>
              </a:rPr>
              <a:t>(TEK)</a:t>
            </a:r>
          </a:p>
        </p:txBody>
      </p:sp>
      <p:sp>
        <p:nvSpPr>
          <p:cNvPr id="3" name="Content Placeholder 2">
            <a:extLst>
              <a:ext uri="{FF2B5EF4-FFF2-40B4-BE49-F238E27FC236}">
                <a16:creationId xmlns:a16="http://schemas.microsoft.com/office/drawing/2014/main" id="{D41EE5E4-801C-82C0-30AE-93D1492BAE76}"/>
              </a:ext>
            </a:extLst>
          </p:cNvPr>
          <p:cNvSpPr>
            <a:spLocks noGrp="1"/>
          </p:cNvSpPr>
          <p:nvPr>
            <p:ph idx="1"/>
          </p:nvPr>
        </p:nvSpPr>
        <p:spPr>
          <a:xfrm>
            <a:off x="3846263" y="2255068"/>
            <a:ext cx="4268348" cy="3263504"/>
          </a:xfrm>
        </p:spPr>
        <p:txBody>
          <a:bodyPr>
            <a:normAutofit fontScale="77500" lnSpcReduction="20000"/>
          </a:bodyPr>
          <a:lstStyle/>
          <a:p>
            <a:pPr marL="0" indent="0" algn="ctr">
              <a:buNone/>
            </a:pPr>
            <a:r>
              <a:rPr lang="en-US" dirty="0"/>
              <a:t>TEK is an evolving understanding and knowledge of practices passed from generation to generation.</a:t>
            </a:r>
          </a:p>
          <a:p>
            <a:pPr marL="0" indent="0" algn="ctr">
              <a:buNone/>
            </a:pPr>
            <a:endParaRPr lang="en-US" dirty="0"/>
          </a:p>
          <a:p>
            <a:pPr marL="0" indent="0" algn="ctr">
              <a:buNone/>
            </a:pPr>
            <a:r>
              <a:rPr lang="en-US" dirty="0"/>
              <a:t>TEK includes an “understanding of the relationships between people, plants, animals, natural phenomena, landscapes, and timing of events for activities such as hunting, fishing, trapping, agriculture, and forestry.”</a:t>
            </a:r>
          </a:p>
        </p:txBody>
      </p:sp>
      <p:pic>
        <p:nvPicPr>
          <p:cNvPr id="7" name="Picture 6" descr="A huckleberry bush with berries.">
            <a:extLst>
              <a:ext uri="{FF2B5EF4-FFF2-40B4-BE49-F238E27FC236}">
                <a16:creationId xmlns:a16="http://schemas.microsoft.com/office/drawing/2014/main" id="{6C6A9CDA-D64A-B608-9CF4-C272CE463F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646" y="1708304"/>
            <a:ext cx="2925839" cy="3901119"/>
          </a:xfrm>
          <a:prstGeom prst="rect">
            <a:avLst/>
          </a:prstGeom>
        </p:spPr>
      </p:pic>
      <p:sp>
        <p:nvSpPr>
          <p:cNvPr id="8" name="TextBox 7">
            <a:extLst>
              <a:ext uri="{FF2B5EF4-FFF2-40B4-BE49-F238E27FC236}">
                <a16:creationId xmlns:a16="http://schemas.microsoft.com/office/drawing/2014/main" id="{BA2370D5-4021-053D-B779-C7B88E5A1A02}"/>
              </a:ext>
            </a:extLst>
          </p:cNvPr>
          <p:cNvSpPr txBox="1"/>
          <p:nvPr/>
        </p:nvSpPr>
        <p:spPr>
          <a:xfrm>
            <a:off x="329645" y="5612377"/>
            <a:ext cx="2091214" cy="300082"/>
          </a:xfrm>
          <a:prstGeom prst="rect">
            <a:avLst/>
          </a:prstGeom>
          <a:noFill/>
        </p:spPr>
        <p:txBody>
          <a:bodyPr wrap="none" rtlCol="0">
            <a:spAutoFit/>
          </a:bodyPr>
          <a:lstStyle/>
          <a:p>
            <a:r>
              <a:rPr lang="en-US" sz="1350"/>
              <a:t>Wild huckleberry- Oregon</a:t>
            </a:r>
          </a:p>
        </p:txBody>
      </p:sp>
    </p:spTree>
    <p:extLst>
      <p:ext uri="{BB962C8B-B14F-4D97-AF65-F5344CB8AC3E}">
        <p14:creationId xmlns:p14="http://schemas.microsoft.com/office/powerpoint/2010/main" val="804186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 displaying how many aspects of everyday life are affected by Traditional Ecological Knowledge.">
            <a:extLst>
              <a:ext uri="{FF2B5EF4-FFF2-40B4-BE49-F238E27FC236}">
                <a16:creationId xmlns:a16="http://schemas.microsoft.com/office/drawing/2014/main" id="{281F7478-9294-38E0-D540-095AF43AB418}"/>
              </a:ext>
            </a:extLst>
          </p:cNvPr>
          <p:cNvPicPr>
            <a:picLocks noChangeAspect="1"/>
          </p:cNvPicPr>
          <p:nvPr/>
        </p:nvPicPr>
        <p:blipFill>
          <a:blip r:embed="rId3"/>
          <a:stretch>
            <a:fillRect/>
          </a:stretch>
        </p:blipFill>
        <p:spPr>
          <a:xfrm>
            <a:off x="277749" y="2200919"/>
            <a:ext cx="8461653" cy="3382567"/>
          </a:xfrm>
          <a:prstGeom prst="rect">
            <a:avLst/>
          </a:prstGeom>
        </p:spPr>
      </p:pic>
      <p:sp>
        <p:nvSpPr>
          <p:cNvPr id="5" name="TextBox 4">
            <a:extLst>
              <a:ext uri="{FF2B5EF4-FFF2-40B4-BE49-F238E27FC236}">
                <a16:creationId xmlns:a16="http://schemas.microsoft.com/office/drawing/2014/main" id="{A405BB75-7771-A07B-5554-D3FACF2E811B}"/>
              </a:ext>
            </a:extLst>
          </p:cNvPr>
          <p:cNvSpPr txBox="1"/>
          <p:nvPr/>
        </p:nvSpPr>
        <p:spPr>
          <a:xfrm>
            <a:off x="496684" y="1274515"/>
            <a:ext cx="8067080" cy="461665"/>
          </a:xfrm>
          <a:prstGeom prst="rect">
            <a:avLst/>
          </a:prstGeom>
          <a:noFill/>
        </p:spPr>
        <p:txBody>
          <a:bodyPr wrap="none" rtlCol="0">
            <a:spAutoFit/>
          </a:bodyPr>
          <a:lstStyle/>
          <a:p>
            <a:r>
              <a:rPr lang="en-US" sz="2400" b="1">
                <a:solidFill>
                  <a:schemeClr val="accent1"/>
                </a:solidFill>
              </a:rPr>
              <a:t>TEK is farther reaching than land management principles</a:t>
            </a:r>
          </a:p>
        </p:txBody>
      </p:sp>
    </p:spTree>
    <p:extLst>
      <p:ext uri="{BB962C8B-B14F-4D97-AF65-F5344CB8AC3E}">
        <p14:creationId xmlns:p14="http://schemas.microsoft.com/office/powerpoint/2010/main" val="2570922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iagram of a TEK and western science inter-connectivity.">
            <a:extLst>
              <a:ext uri="{FF2B5EF4-FFF2-40B4-BE49-F238E27FC236}">
                <a16:creationId xmlns:a16="http://schemas.microsoft.com/office/drawing/2014/main" id="{2B032F31-0AAE-D531-26E6-C21F3EF61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3300" y="492919"/>
            <a:ext cx="5649810" cy="5507831"/>
          </a:xfrm>
          <a:prstGeom prst="rect">
            <a:avLst/>
          </a:prstGeom>
        </p:spPr>
      </p:pic>
      <p:sp>
        <p:nvSpPr>
          <p:cNvPr id="3" name="TextBox 2">
            <a:extLst>
              <a:ext uri="{FF2B5EF4-FFF2-40B4-BE49-F238E27FC236}">
                <a16:creationId xmlns:a16="http://schemas.microsoft.com/office/drawing/2014/main" id="{232E87A5-F547-7977-5B08-966144077244}"/>
              </a:ext>
            </a:extLst>
          </p:cNvPr>
          <p:cNvSpPr txBox="1"/>
          <p:nvPr/>
        </p:nvSpPr>
        <p:spPr>
          <a:xfrm>
            <a:off x="4236244" y="5516002"/>
            <a:ext cx="4907756" cy="507831"/>
          </a:xfrm>
          <a:prstGeom prst="rect">
            <a:avLst/>
          </a:prstGeom>
          <a:noFill/>
        </p:spPr>
        <p:txBody>
          <a:bodyPr wrap="square" rtlCol="0">
            <a:spAutoFit/>
          </a:bodyPr>
          <a:lstStyle/>
          <a:p>
            <a:r>
              <a:rPr lang="en-US" sz="1350" i="1" dirty="0"/>
              <a:t>Graphic Credit: </a:t>
            </a:r>
            <a:r>
              <a:rPr lang="en-US" sz="1350" dirty="0"/>
              <a:t>Oregon State University- College of Forestry-Traditional Ecological Knowledge Lab</a:t>
            </a:r>
          </a:p>
        </p:txBody>
      </p:sp>
      <p:grpSp>
        <p:nvGrpSpPr>
          <p:cNvPr id="13" name="Group 12" descr="graphic discussing sharing ecological knowledge.">
            <a:extLst>
              <a:ext uri="{FF2B5EF4-FFF2-40B4-BE49-F238E27FC236}">
                <a16:creationId xmlns:a16="http://schemas.microsoft.com/office/drawing/2014/main" id="{46240F1C-B3F6-5D2C-4D72-883F74058F2D}"/>
              </a:ext>
            </a:extLst>
          </p:cNvPr>
          <p:cNvGrpSpPr/>
          <p:nvPr/>
        </p:nvGrpSpPr>
        <p:grpSpPr>
          <a:xfrm>
            <a:off x="488764" y="1637304"/>
            <a:ext cx="2483069" cy="3212224"/>
            <a:chOff x="651685" y="1040071"/>
            <a:chExt cx="3310759" cy="4282965"/>
          </a:xfrm>
        </p:grpSpPr>
        <p:sp>
          <p:nvSpPr>
            <p:cNvPr id="12" name="Flowchart: Connector 11">
              <a:extLst>
                <a:ext uri="{FF2B5EF4-FFF2-40B4-BE49-F238E27FC236}">
                  <a16:creationId xmlns:a16="http://schemas.microsoft.com/office/drawing/2014/main" id="{A859E114-4515-8E1F-8098-5DD169427B5A}"/>
                </a:ext>
              </a:extLst>
            </p:cNvPr>
            <p:cNvSpPr/>
            <p:nvPr/>
          </p:nvSpPr>
          <p:spPr>
            <a:xfrm>
              <a:off x="651685" y="1040071"/>
              <a:ext cx="3310759" cy="4282965"/>
            </a:xfrm>
            <a:prstGeom prst="flowChartConnector">
              <a:avLst/>
            </a:prstGeom>
            <a:solidFill>
              <a:schemeClr val="accent1">
                <a:lumMod val="20000"/>
                <a:lumOff val="80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4"/>
                </a:solidFill>
              </a:endParaRPr>
            </a:p>
          </p:txBody>
        </p:sp>
        <p:sp>
          <p:nvSpPr>
            <p:cNvPr id="11" name="TextBox 10">
              <a:extLst>
                <a:ext uri="{FF2B5EF4-FFF2-40B4-BE49-F238E27FC236}">
                  <a16:creationId xmlns:a16="http://schemas.microsoft.com/office/drawing/2014/main" id="{47DC014B-ADC6-0B2E-24EC-1452C9E51065}"/>
                </a:ext>
              </a:extLst>
            </p:cNvPr>
            <p:cNvSpPr txBox="1"/>
            <p:nvPr/>
          </p:nvSpPr>
          <p:spPr>
            <a:xfrm>
              <a:off x="1210108" y="1842726"/>
              <a:ext cx="2193912" cy="2708433"/>
            </a:xfrm>
            <a:prstGeom prst="rect">
              <a:avLst/>
            </a:prstGeom>
            <a:noFill/>
          </p:spPr>
          <p:txBody>
            <a:bodyPr wrap="square" rtlCol="0">
              <a:spAutoFit/>
            </a:bodyPr>
            <a:lstStyle/>
            <a:p>
              <a:pPr algn="ctr"/>
              <a:r>
                <a:rPr lang="en-US" i="1" dirty="0">
                  <a:solidFill>
                    <a:schemeClr val="accent5"/>
                  </a:solidFill>
                </a:rPr>
                <a:t>Sharing Ecological Knowledge involves </a:t>
              </a:r>
              <a:r>
                <a:rPr lang="en-US" b="1" i="1" dirty="0">
                  <a:solidFill>
                    <a:schemeClr val="accent5"/>
                  </a:solidFill>
                </a:rPr>
                <a:t>listening</a:t>
              </a:r>
              <a:r>
                <a:rPr lang="en-US" i="1" dirty="0">
                  <a:solidFill>
                    <a:schemeClr val="accent5"/>
                  </a:solidFill>
                </a:rPr>
                <a:t>, </a:t>
              </a:r>
              <a:r>
                <a:rPr lang="en-US" b="1" i="1" dirty="0">
                  <a:solidFill>
                    <a:schemeClr val="accent5"/>
                  </a:solidFill>
                </a:rPr>
                <a:t>trust</a:t>
              </a:r>
              <a:r>
                <a:rPr lang="en-US" i="1" dirty="0">
                  <a:solidFill>
                    <a:schemeClr val="accent5"/>
                  </a:solidFill>
                </a:rPr>
                <a:t>, and </a:t>
              </a:r>
              <a:r>
                <a:rPr lang="en-US" b="1" i="1" dirty="0">
                  <a:solidFill>
                    <a:schemeClr val="accent5"/>
                  </a:solidFill>
                </a:rPr>
                <a:t>respect</a:t>
              </a:r>
              <a:r>
                <a:rPr lang="en-US" i="1" dirty="0">
                  <a:solidFill>
                    <a:schemeClr val="accent5"/>
                  </a:solidFill>
                </a:rPr>
                <a:t>.</a:t>
              </a:r>
              <a:endParaRPr lang="en-US" dirty="0">
                <a:solidFill>
                  <a:schemeClr val="accent5"/>
                </a:solidFill>
              </a:endParaRPr>
            </a:p>
          </p:txBody>
        </p:sp>
      </p:grpSp>
    </p:spTree>
    <p:extLst>
      <p:ext uri="{BB962C8B-B14F-4D97-AF65-F5344CB8AC3E}">
        <p14:creationId xmlns:p14="http://schemas.microsoft.com/office/powerpoint/2010/main" val="208457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150876" y="1481329"/>
            <a:ext cx="3661582" cy="688528"/>
          </a:xfrm>
        </p:spPr>
        <p:txBody>
          <a:bodyPr/>
          <a:lstStyle/>
          <a:p>
            <a:r>
              <a:rPr lang="en-US" dirty="0"/>
              <a:t>Objectives</a:t>
            </a:r>
          </a:p>
        </p:txBody>
      </p:sp>
      <p:sp>
        <p:nvSpPr>
          <p:cNvPr id="5" name="TextBox 4">
            <a:extLst>
              <a:ext uri="{FF2B5EF4-FFF2-40B4-BE49-F238E27FC236}">
                <a16:creationId xmlns:a16="http://schemas.microsoft.com/office/drawing/2014/main" id="{3E13000D-48B8-EB7D-B89F-CFA36DB9C401}"/>
              </a:ext>
            </a:extLst>
          </p:cNvPr>
          <p:cNvSpPr txBox="1"/>
          <p:nvPr/>
        </p:nvSpPr>
        <p:spPr>
          <a:xfrm>
            <a:off x="368711" y="2027248"/>
            <a:ext cx="4962833" cy="3297506"/>
          </a:xfrm>
          <a:prstGeom prst="rect">
            <a:avLst/>
          </a:prstGeom>
          <a:noFill/>
        </p:spPr>
        <p:txBody>
          <a:bodyPr wrap="square">
            <a:spAutoFit/>
          </a:bodyPr>
          <a:lstStyle/>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Describe forest soils in terms of healthy functioning systems.</a:t>
            </a:r>
          </a:p>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Identify biotic and abiotic components of forest ecosystems.</a:t>
            </a:r>
          </a:p>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List and explain the soil health principle's role in forest systems.</a:t>
            </a:r>
          </a:p>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Introduce traditional ecological knowledge (TEK) and local ecological knowledge (LEK).</a:t>
            </a:r>
          </a:p>
        </p:txBody>
      </p:sp>
      <p:pic>
        <p:nvPicPr>
          <p:cNvPr id="4" name="Picture 3" descr="A field of grass and trees">
            <a:extLst>
              <a:ext uri="{FF2B5EF4-FFF2-40B4-BE49-F238E27FC236}">
                <a16:creationId xmlns:a16="http://schemas.microsoft.com/office/drawing/2014/main" id="{F012C3F2-9007-2C95-CBF0-3286715F37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6036" y="1629042"/>
            <a:ext cx="3647088" cy="3519989"/>
          </a:xfrm>
          <a:prstGeom prst="rect">
            <a:avLst/>
          </a:prstGeom>
          <a:ln>
            <a:solidFill>
              <a:schemeClr val="tx1"/>
            </a:solidFill>
          </a:ln>
        </p:spPr>
      </p:pic>
      <p:sp>
        <p:nvSpPr>
          <p:cNvPr id="6" name="TextBox 5">
            <a:extLst>
              <a:ext uri="{FF2B5EF4-FFF2-40B4-BE49-F238E27FC236}">
                <a16:creationId xmlns:a16="http://schemas.microsoft.com/office/drawing/2014/main" id="{BB812D46-18B1-BC93-C304-923FF1AF8CCA}"/>
              </a:ext>
            </a:extLst>
          </p:cNvPr>
          <p:cNvSpPr txBox="1"/>
          <p:nvPr/>
        </p:nvSpPr>
        <p:spPr>
          <a:xfrm>
            <a:off x="5346036" y="4918198"/>
            <a:ext cx="1008609" cy="253916"/>
          </a:xfrm>
          <a:prstGeom prst="rect">
            <a:avLst/>
          </a:prstGeom>
          <a:noFill/>
        </p:spPr>
        <p:txBody>
          <a:bodyPr wrap="none" rtlCol="0">
            <a:spAutoFit/>
          </a:bodyPr>
          <a:lstStyle/>
          <a:p>
            <a:r>
              <a:rPr lang="en-US" sz="1050" i="1" dirty="0">
                <a:solidFill>
                  <a:schemeClr val="bg1"/>
                </a:solidFill>
              </a:rPr>
              <a:t>N. Sirovatka</a:t>
            </a:r>
          </a:p>
        </p:txBody>
      </p:sp>
    </p:spTree>
    <p:extLst>
      <p:ext uri="{BB962C8B-B14F-4D97-AF65-F5344CB8AC3E}">
        <p14:creationId xmlns:p14="http://schemas.microsoft.com/office/powerpoint/2010/main" val="883931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99527-DB24-0896-E982-CB7C811BB4C7}"/>
              </a:ext>
            </a:extLst>
          </p:cNvPr>
          <p:cNvSpPr>
            <a:spLocks noGrp="1"/>
          </p:cNvSpPr>
          <p:nvPr>
            <p:ph type="title"/>
          </p:nvPr>
        </p:nvSpPr>
        <p:spPr>
          <a:xfrm>
            <a:off x="212553" y="1281406"/>
            <a:ext cx="8113763" cy="994172"/>
          </a:xfrm>
        </p:spPr>
        <p:txBody>
          <a:bodyPr>
            <a:normAutofit/>
          </a:bodyPr>
          <a:lstStyle/>
          <a:p>
            <a:r>
              <a:rPr lang="en-US" dirty="0">
                <a:latin typeface="Montserrat" pitchFamily="2" charset="0"/>
              </a:rPr>
              <a:t>NRCS working with Tribes in Forestry  </a:t>
            </a:r>
          </a:p>
        </p:txBody>
      </p:sp>
      <p:sp>
        <p:nvSpPr>
          <p:cNvPr id="4" name="TextBox 3">
            <a:extLst>
              <a:ext uri="{FF2B5EF4-FFF2-40B4-BE49-F238E27FC236}">
                <a16:creationId xmlns:a16="http://schemas.microsoft.com/office/drawing/2014/main" id="{A64E888D-685E-5436-3B6D-51A844394944}"/>
              </a:ext>
            </a:extLst>
          </p:cNvPr>
          <p:cNvSpPr txBox="1"/>
          <p:nvPr/>
        </p:nvSpPr>
        <p:spPr>
          <a:xfrm>
            <a:off x="238586" y="1797256"/>
            <a:ext cx="4953600" cy="300082"/>
          </a:xfrm>
          <a:prstGeom prst="rect">
            <a:avLst/>
          </a:prstGeom>
          <a:noFill/>
        </p:spPr>
        <p:txBody>
          <a:bodyPr wrap="none" rtlCol="0">
            <a:spAutoFit/>
          </a:bodyPr>
          <a:lstStyle/>
          <a:p>
            <a:r>
              <a:rPr lang="en-US" sz="1350" b="1" i="1" dirty="0">
                <a:solidFill>
                  <a:schemeClr val="accent1"/>
                </a:solidFill>
                <a:latin typeface="+mj-lt"/>
              </a:rPr>
              <a:t>Above ground decisions affect below ground health</a:t>
            </a:r>
          </a:p>
        </p:txBody>
      </p:sp>
      <p:pic>
        <p:nvPicPr>
          <p:cNvPr id="5" name="Content Placeholder 4" descr="Tribal foresters from the Siletz tribe in Oregon standing on a forested hillside.">
            <a:extLst>
              <a:ext uri="{FF2B5EF4-FFF2-40B4-BE49-F238E27FC236}">
                <a16:creationId xmlns:a16="http://schemas.microsoft.com/office/drawing/2014/main" id="{113B47C4-01BA-1533-6F9E-426BF8D86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8465" y="2691636"/>
            <a:ext cx="4343645" cy="2884958"/>
          </a:xfrm>
          <a:prstGeom prst="rect">
            <a:avLst/>
          </a:prstGeom>
          <a:ln>
            <a:solidFill>
              <a:schemeClr val="tx1"/>
            </a:solidFill>
          </a:ln>
        </p:spPr>
      </p:pic>
      <p:sp>
        <p:nvSpPr>
          <p:cNvPr id="6" name="TextBox 5">
            <a:extLst>
              <a:ext uri="{FF2B5EF4-FFF2-40B4-BE49-F238E27FC236}">
                <a16:creationId xmlns:a16="http://schemas.microsoft.com/office/drawing/2014/main" id="{A1F83F96-7594-A406-D2C3-E30C8FB8DDD3}"/>
              </a:ext>
            </a:extLst>
          </p:cNvPr>
          <p:cNvSpPr txBox="1"/>
          <p:nvPr/>
        </p:nvSpPr>
        <p:spPr>
          <a:xfrm>
            <a:off x="499404" y="5104995"/>
            <a:ext cx="5012708" cy="461665"/>
          </a:xfrm>
          <a:prstGeom prst="rect">
            <a:avLst/>
          </a:prstGeom>
          <a:noFill/>
        </p:spPr>
        <p:txBody>
          <a:bodyPr wrap="square" rtlCol="0">
            <a:spAutoFit/>
          </a:bodyPr>
          <a:lstStyle/>
          <a:p>
            <a:r>
              <a:rPr lang="en-US" sz="1200" i="1" dirty="0"/>
              <a:t>Members of the Natural Resource Department for </a:t>
            </a:r>
          </a:p>
          <a:p>
            <a:r>
              <a:rPr lang="en-US" sz="1200" i="1" dirty="0"/>
              <a:t>The Confederated Tribes of the Siletz Indians-Oregon.</a:t>
            </a:r>
          </a:p>
        </p:txBody>
      </p:sp>
      <p:sp>
        <p:nvSpPr>
          <p:cNvPr id="7" name="TextBox 6">
            <a:extLst>
              <a:ext uri="{FF2B5EF4-FFF2-40B4-BE49-F238E27FC236}">
                <a16:creationId xmlns:a16="http://schemas.microsoft.com/office/drawing/2014/main" id="{FA9860A7-880D-EDC1-E6A1-47648E9088DD}"/>
              </a:ext>
            </a:extLst>
          </p:cNvPr>
          <p:cNvSpPr txBox="1"/>
          <p:nvPr/>
        </p:nvSpPr>
        <p:spPr>
          <a:xfrm>
            <a:off x="238586" y="3031861"/>
            <a:ext cx="4459139" cy="1881092"/>
          </a:xfrm>
          <a:prstGeom prst="rect">
            <a:avLst/>
          </a:prstGeom>
          <a:noFill/>
        </p:spPr>
        <p:txBody>
          <a:bodyPr wrap="square">
            <a:spAutoFit/>
          </a:bodyPr>
          <a:lstStyle/>
          <a:p>
            <a:pPr marL="171446" indent="-171446" defTabSz="685783">
              <a:lnSpc>
                <a:spcPct val="108000"/>
              </a:lnSpc>
              <a:spcBef>
                <a:spcPts val="750"/>
              </a:spcBef>
              <a:buClr>
                <a:srgbClr val="658D1B"/>
              </a:buClr>
              <a:buFont typeface="Wingdings" panose="05000000000000000000" pitchFamily="2" charset="2"/>
              <a:buChar char="§"/>
              <a:defRPr/>
            </a:pPr>
            <a:r>
              <a:rPr lang="en-US" sz="1500" dirty="0">
                <a:solidFill>
                  <a:srgbClr val="222222"/>
                </a:solidFill>
                <a:latin typeface="Montserrat"/>
              </a:rPr>
              <a:t>Potential to reduce soil erosion</a:t>
            </a:r>
          </a:p>
          <a:p>
            <a:pPr marL="171446" indent="-171446" defTabSz="685783">
              <a:lnSpc>
                <a:spcPct val="108000"/>
              </a:lnSpc>
              <a:spcBef>
                <a:spcPts val="750"/>
              </a:spcBef>
              <a:buClr>
                <a:srgbClr val="658D1B"/>
              </a:buClr>
              <a:buFont typeface="Wingdings" panose="05000000000000000000" pitchFamily="2" charset="2"/>
              <a:buChar char="§"/>
              <a:defRPr/>
            </a:pPr>
            <a:r>
              <a:rPr lang="en-US" sz="1500" dirty="0">
                <a:solidFill>
                  <a:srgbClr val="222222"/>
                </a:solidFill>
                <a:latin typeface="Montserrat"/>
              </a:rPr>
              <a:t>Reduces wildfire risk</a:t>
            </a:r>
          </a:p>
          <a:p>
            <a:pPr marL="171446" indent="-171446" defTabSz="685783">
              <a:lnSpc>
                <a:spcPct val="108000"/>
              </a:lnSpc>
              <a:spcBef>
                <a:spcPts val="750"/>
              </a:spcBef>
              <a:buClr>
                <a:srgbClr val="658D1B"/>
              </a:buClr>
              <a:buFont typeface="Wingdings" panose="05000000000000000000" pitchFamily="2" charset="2"/>
              <a:buChar char="§"/>
              <a:defRPr/>
            </a:pPr>
            <a:r>
              <a:rPr lang="en-US" sz="1500" dirty="0">
                <a:solidFill>
                  <a:srgbClr val="222222"/>
                </a:solidFill>
                <a:latin typeface="Montserrat"/>
              </a:rPr>
              <a:t>Allows for weak or unhealthy trees to be removed allowing healthy trees to flourish</a:t>
            </a:r>
          </a:p>
          <a:p>
            <a:pPr marL="171446" indent="-171446" defTabSz="685783">
              <a:lnSpc>
                <a:spcPct val="108000"/>
              </a:lnSpc>
              <a:spcBef>
                <a:spcPts val="750"/>
              </a:spcBef>
              <a:buClr>
                <a:srgbClr val="658D1B"/>
              </a:buClr>
              <a:buFont typeface="Wingdings" panose="05000000000000000000" pitchFamily="2" charset="2"/>
              <a:buChar char="§"/>
              <a:defRPr/>
            </a:pPr>
            <a:r>
              <a:rPr lang="en-US" sz="1500" dirty="0">
                <a:solidFill>
                  <a:srgbClr val="222222"/>
                </a:solidFill>
                <a:latin typeface="Montserrat"/>
              </a:rPr>
              <a:t>More sunshine makes it to the under-story plants allowing for diversity and habitat.</a:t>
            </a:r>
          </a:p>
        </p:txBody>
      </p:sp>
      <p:sp>
        <p:nvSpPr>
          <p:cNvPr id="8" name="TextBox 7">
            <a:extLst>
              <a:ext uri="{FF2B5EF4-FFF2-40B4-BE49-F238E27FC236}">
                <a16:creationId xmlns:a16="http://schemas.microsoft.com/office/drawing/2014/main" id="{CB488E9E-808C-BD27-C7D0-1F1D1D986FAC}"/>
              </a:ext>
            </a:extLst>
          </p:cNvPr>
          <p:cNvSpPr txBox="1"/>
          <p:nvPr/>
        </p:nvSpPr>
        <p:spPr>
          <a:xfrm>
            <a:off x="238586" y="2206810"/>
            <a:ext cx="8817491" cy="715581"/>
          </a:xfrm>
          <a:prstGeom prst="rect">
            <a:avLst/>
          </a:prstGeom>
          <a:noFill/>
        </p:spPr>
        <p:txBody>
          <a:bodyPr wrap="square" rtlCol="0">
            <a:spAutoFit/>
          </a:bodyPr>
          <a:lstStyle/>
          <a:p>
            <a:r>
              <a:rPr lang="en-US" sz="1350" dirty="0">
                <a:solidFill>
                  <a:srgbClr val="222222"/>
                </a:solidFill>
                <a:latin typeface="Montserrat"/>
              </a:rPr>
              <a:t>While a Pre-Commercial thin may look like a vegetative practice because soil and soil health is tied so tightly to plant health, an above ground treatment can provide benefits to the below ground ecosystem.</a:t>
            </a:r>
          </a:p>
        </p:txBody>
      </p:sp>
      <p:sp>
        <p:nvSpPr>
          <p:cNvPr id="9" name="TextBox 8">
            <a:extLst>
              <a:ext uri="{FF2B5EF4-FFF2-40B4-BE49-F238E27FC236}">
                <a16:creationId xmlns:a16="http://schemas.microsoft.com/office/drawing/2014/main" id="{86D3C088-1EC9-C923-98E3-6F6F3BB633A8}"/>
              </a:ext>
            </a:extLst>
          </p:cNvPr>
          <p:cNvSpPr txBox="1"/>
          <p:nvPr/>
        </p:nvSpPr>
        <p:spPr>
          <a:xfrm>
            <a:off x="7105783" y="5324285"/>
            <a:ext cx="1989647" cy="242374"/>
          </a:xfrm>
          <a:prstGeom prst="rect">
            <a:avLst/>
          </a:prstGeom>
          <a:noFill/>
        </p:spPr>
        <p:txBody>
          <a:bodyPr wrap="none" rtlCol="0">
            <a:spAutoFit/>
          </a:bodyPr>
          <a:lstStyle/>
          <a:p>
            <a:r>
              <a:rPr lang="en-US" sz="975" i="1" dirty="0">
                <a:solidFill>
                  <a:schemeClr val="bg1"/>
                </a:solidFill>
              </a:rPr>
              <a:t>Tracy Robillard- USDA-NRCS</a:t>
            </a:r>
          </a:p>
        </p:txBody>
      </p:sp>
    </p:spTree>
    <p:extLst>
      <p:ext uri="{BB962C8B-B14F-4D97-AF65-F5344CB8AC3E}">
        <p14:creationId xmlns:p14="http://schemas.microsoft.com/office/powerpoint/2010/main" val="994672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shot of a TEK publication from the Fish and Wildlife Service.">
            <a:extLst>
              <a:ext uri="{FF2B5EF4-FFF2-40B4-BE49-F238E27FC236}">
                <a16:creationId xmlns:a16="http://schemas.microsoft.com/office/drawing/2014/main" id="{68F3408E-F42C-89D0-C4CC-817B506DAB7A}"/>
              </a:ext>
            </a:extLst>
          </p:cNvPr>
          <p:cNvPicPr>
            <a:picLocks noChangeAspect="1"/>
          </p:cNvPicPr>
          <p:nvPr/>
        </p:nvPicPr>
        <p:blipFill rotWithShape="1">
          <a:blip r:embed="rId3"/>
          <a:srcRect l="8889" b="1348"/>
          <a:stretch/>
        </p:blipFill>
        <p:spPr>
          <a:xfrm>
            <a:off x="5626865" y="1129917"/>
            <a:ext cx="3222034" cy="45361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F5E4BC39-8147-A862-B265-7868317280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7839" y="1129917"/>
            <a:ext cx="5469875" cy="1145770"/>
          </a:xfrm>
          <a:prstGeom prst="rect">
            <a:avLst/>
          </a:prstGeom>
        </p:spPr>
      </p:pic>
      <p:sp>
        <p:nvSpPr>
          <p:cNvPr id="8" name="TextBox 7">
            <a:extLst>
              <a:ext uri="{FF2B5EF4-FFF2-40B4-BE49-F238E27FC236}">
                <a16:creationId xmlns:a16="http://schemas.microsoft.com/office/drawing/2014/main" id="{F6360D26-9476-E321-F243-B37381955BFD}"/>
              </a:ext>
            </a:extLst>
          </p:cNvPr>
          <p:cNvSpPr txBox="1"/>
          <p:nvPr/>
        </p:nvSpPr>
        <p:spPr>
          <a:xfrm>
            <a:off x="4434978" y="5769917"/>
            <a:ext cx="4976181" cy="253916"/>
          </a:xfrm>
          <a:prstGeom prst="rect">
            <a:avLst/>
          </a:prstGeom>
          <a:noFill/>
        </p:spPr>
        <p:txBody>
          <a:bodyPr wrap="square">
            <a:spAutoFit/>
          </a:bodyPr>
          <a:lstStyle/>
          <a:p>
            <a:r>
              <a:rPr lang="en-US" sz="1050">
                <a:hlinkClick r:id="rId5"/>
              </a:rPr>
              <a:t>Traditional Ecological Knowledge for Application by Service Scientists (fws.gov)</a:t>
            </a:r>
            <a:endParaRPr lang="en-US" sz="1050"/>
          </a:p>
        </p:txBody>
      </p:sp>
      <p:sp>
        <p:nvSpPr>
          <p:cNvPr id="9" name="TextBox 8">
            <a:extLst>
              <a:ext uri="{FF2B5EF4-FFF2-40B4-BE49-F238E27FC236}">
                <a16:creationId xmlns:a16="http://schemas.microsoft.com/office/drawing/2014/main" id="{12A7FF97-45A4-BBC7-A038-A172D822514B}"/>
              </a:ext>
            </a:extLst>
          </p:cNvPr>
          <p:cNvSpPr txBox="1"/>
          <p:nvPr/>
        </p:nvSpPr>
        <p:spPr>
          <a:xfrm>
            <a:off x="388345" y="2708084"/>
            <a:ext cx="4825388" cy="2377574"/>
          </a:xfrm>
          <a:prstGeom prst="rect">
            <a:avLst/>
          </a:prstGeom>
          <a:noFill/>
        </p:spPr>
        <p:txBody>
          <a:bodyPr wrap="square" rtlCol="0">
            <a:spAutoFit/>
          </a:bodyPr>
          <a:lstStyle/>
          <a:p>
            <a:r>
              <a:rPr lang="en-US" sz="1350"/>
              <a:t>Forest management is one of the areas NRCS is looking to focus on with our Indigenous and Tribal Practices Team.  Without encroaching on the cultural identity of our tribal partners, NRCS is looking to ensure that practice offerings which affect how a forest ecosystem functions, both above ground and below ground have consideration to TEK.</a:t>
            </a:r>
          </a:p>
          <a:p>
            <a:endParaRPr lang="en-US" sz="1350"/>
          </a:p>
          <a:p>
            <a:r>
              <a:rPr lang="en-US" sz="1350"/>
              <a:t>Other Federal Agencies including the U.S. Forest Service and the U.S. Fish and Wildlife Service are also evaluating the evolving knowledge from tribes and indigenous peoples in their operations.</a:t>
            </a:r>
          </a:p>
        </p:txBody>
      </p:sp>
    </p:spTree>
    <p:extLst>
      <p:ext uri="{BB962C8B-B14F-4D97-AF65-F5344CB8AC3E}">
        <p14:creationId xmlns:p14="http://schemas.microsoft.com/office/powerpoint/2010/main" val="4245208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99527-DB24-0896-E982-CB7C811BB4C7}"/>
              </a:ext>
            </a:extLst>
          </p:cNvPr>
          <p:cNvSpPr>
            <a:spLocks noGrp="1"/>
          </p:cNvSpPr>
          <p:nvPr>
            <p:ph type="title"/>
          </p:nvPr>
        </p:nvSpPr>
        <p:spPr>
          <a:xfrm>
            <a:off x="212553" y="1281406"/>
            <a:ext cx="5850895" cy="965030"/>
          </a:xfrm>
        </p:spPr>
        <p:txBody>
          <a:bodyPr>
            <a:normAutofit fontScale="90000"/>
          </a:bodyPr>
          <a:lstStyle/>
          <a:p>
            <a:r>
              <a:rPr lang="en-US" dirty="0">
                <a:latin typeface="Montserrat" pitchFamily="2" charset="0"/>
              </a:rPr>
              <a:t>Local Ecological Knowledge (LEK)</a:t>
            </a:r>
          </a:p>
        </p:txBody>
      </p:sp>
      <p:sp>
        <p:nvSpPr>
          <p:cNvPr id="6" name="TextBox 5">
            <a:extLst>
              <a:ext uri="{FF2B5EF4-FFF2-40B4-BE49-F238E27FC236}">
                <a16:creationId xmlns:a16="http://schemas.microsoft.com/office/drawing/2014/main" id="{A1F83F96-7594-A406-D2C3-E30C8FB8DDD3}"/>
              </a:ext>
            </a:extLst>
          </p:cNvPr>
          <p:cNvSpPr txBox="1"/>
          <p:nvPr/>
        </p:nvSpPr>
        <p:spPr>
          <a:xfrm>
            <a:off x="4871185" y="5028780"/>
            <a:ext cx="1192262" cy="646331"/>
          </a:xfrm>
          <a:prstGeom prst="rect">
            <a:avLst/>
          </a:prstGeom>
          <a:noFill/>
        </p:spPr>
        <p:txBody>
          <a:bodyPr wrap="square" rtlCol="0">
            <a:spAutoFit/>
          </a:bodyPr>
          <a:lstStyle/>
          <a:p>
            <a:pPr algn="r"/>
            <a:r>
              <a:rPr lang="en-US" sz="1200" i="1" dirty="0"/>
              <a:t>Horse Drawn Log Arch</a:t>
            </a:r>
          </a:p>
        </p:txBody>
      </p:sp>
      <p:sp>
        <p:nvSpPr>
          <p:cNvPr id="3" name="TextBox 2">
            <a:extLst>
              <a:ext uri="{FF2B5EF4-FFF2-40B4-BE49-F238E27FC236}">
                <a16:creationId xmlns:a16="http://schemas.microsoft.com/office/drawing/2014/main" id="{2FD0B82A-ECEF-97E0-6C5E-885BBA50A162}"/>
              </a:ext>
            </a:extLst>
          </p:cNvPr>
          <p:cNvSpPr txBox="1"/>
          <p:nvPr/>
        </p:nvSpPr>
        <p:spPr>
          <a:xfrm>
            <a:off x="882773" y="2251755"/>
            <a:ext cx="4510454" cy="1962076"/>
          </a:xfrm>
          <a:prstGeom prst="rect">
            <a:avLst/>
          </a:prstGeom>
          <a:noFill/>
        </p:spPr>
        <p:txBody>
          <a:bodyPr wrap="square" rtlCol="0">
            <a:spAutoFit/>
          </a:bodyPr>
          <a:lstStyle/>
          <a:p>
            <a:r>
              <a:rPr lang="en-US" dirty="0"/>
              <a:t>Local Ecological Knowledge is gained from people with “strong social, cultural, and economic ties to forests.”</a:t>
            </a:r>
          </a:p>
          <a:p>
            <a:pPr algn="r"/>
            <a:br>
              <a:rPr lang="en-US" dirty="0"/>
            </a:br>
            <a:r>
              <a:rPr lang="en-US" dirty="0"/>
              <a:t>-</a:t>
            </a:r>
            <a:r>
              <a:rPr lang="en-US" sz="1350" i="1" dirty="0"/>
              <a:t>Susan Charnley , A. Paige Fischer, and Eric T. Jones USDA- Forest Service</a:t>
            </a:r>
            <a:endParaRPr lang="en-US" i="1" dirty="0"/>
          </a:p>
        </p:txBody>
      </p:sp>
      <p:sp>
        <p:nvSpPr>
          <p:cNvPr id="10" name="TextBox 9">
            <a:extLst>
              <a:ext uri="{FF2B5EF4-FFF2-40B4-BE49-F238E27FC236}">
                <a16:creationId xmlns:a16="http://schemas.microsoft.com/office/drawing/2014/main" id="{391E4041-DE6C-B3E7-9C4F-8DED2C650B83}"/>
              </a:ext>
            </a:extLst>
          </p:cNvPr>
          <p:cNvSpPr txBox="1"/>
          <p:nvPr/>
        </p:nvSpPr>
        <p:spPr>
          <a:xfrm>
            <a:off x="510513" y="4098641"/>
            <a:ext cx="3665834" cy="1131079"/>
          </a:xfrm>
          <a:prstGeom prst="rect">
            <a:avLst/>
          </a:prstGeom>
          <a:noFill/>
        </p:spPr>
        <p:txBody>
          <a:bodyPr wrap="square" rtlCol="0">
            <a:spAutoFit/>
          </a:bodyPr>
          <a:lstStyle/>
          <a:p>
            <a:r>
              <a:rPr lang="en-US" sz="1350" b="1" dirty="0">
                <a:solidFill>
                  <a:schemeClr val="accent1"/>
                </a:solidFill>
                <a:latin typeface="Montserrat" pitchFamily="2" charset="0"/>
              </a:rPr>
              <a:t>Common Sources of LEK</a:t>
            </a:r>
          </a:p>
          <a:p>
            <a:pPr marL="214313" indent="-214313">
              <a:buFont typeface="Arial" panose="020B0604020202020204" pitchFamily="34" charset="0"/>
              <a:buChar char="•"/>
            </a:pPr>
            <a:r>
              <a:rPr lang="en-US" sz="1350" dirty="0">
                <a:latin typeface="Montserrat" pitchFamily="2" charset="0"/>
              </a:rPr>
              <a:t>American Indians</a:t>
            </a:r>
          </a:p>
          <a:p>
            <a:pPr marL="214313" indent="-214313">
              <a:buFont typeface="Arial" panose="020B0604020202020204" pitchFamily="34" charset="0"/>
              <a:buChar char="•"/>
            </a:pPr>
            <a:r>
              <a:rPr lang="en-US" sz="1350" dirty="0">
                <a:latin typeface="Montserrat" pitchFamily="2" charset="0"/>
              </a:rPr>
              <a:t>Family Forest Owners</a:t>
            </a:r>
          </a:p>
          <a:p>
            <a:pPr marL="214313" indent="-214313">
              <a:buFont typeface="Arial" panose="020B0604020202020204" pitchFamily="34" charset="0"/>
              <a:buChar char="•"/>
            </a:pPr>
            <a:r>
              <a:rPr lang="en-US" sz="1350" dirty="0">
                <a:latin typeface="Montserrat" pitchFamily="2" charset="0"/>
              </a:rPr>
              <a:t>Non-commercial Timber Forest Product (NTFP) harvesters</a:t>
            </a:r>
          </a:p>
        </p:txBody>
      </p:sp>
      <p:pic>
        <p:nvPicPr>
          <p:cNvPr id="11" name="Picture 10" descr="A horse drawn log arch">
            <a:extLst>
              <a:ext uri="{FF2B5EF4-FFF2-40B4-BE49-F238E27FC236}">
                <a16:creationId xmlns:a16="http://schemas.microsoft.com/office/drawing/2014/main" id="{18F7D50A-ABC5-BFFE-CE21-9BC759C22C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3447" y="1609930"/>
            <a:ext cx="2868001" cy="38240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86D3C088-1EC9-C923-98E3-6F6F3BB633A8}"/>
              </a:ext>
            </a:extLst>
          </p:cNvPr>
          <p:cNvSpPr txBox="1"/>
          <p:nvPr/>
        </p:nvSpPr>
        <p:spPr>
          <a:xfrm>
            <a:off x="8030721" y="5206636"/>
            <a:ext cx="946093" cy="242374"/>
          </a:xfrm>
          <a:prstGeom prst="rect">
            <a:avLst/>
          </a:prstGeom>
          <a:noFill/>
        </p:spPr>
        <p:txBody>
          <a:bodyPr wrap="none" rtlCol="0">
            <a:spAutoFit/>
          </a:bodyPr>
          <a:lstStyle/>
          <a:p>
            <a:r>
              <a:rPr lang="en-US" sz="975" i="1" dirty="0">
                <a:solidFill>
                  <a:schemeClr val="bg1"/>
                </a:solidFill>
              </a:rPr>
              <a:t>N. Sirovatka</a:t>
            </a:r>
          </a:p>
        </p:txBody>
      </p:sp>
    </p:spTree>
    <p:extLst>
      <p:ext uri="{BB962C8B-B14F-4D97-AF65-F5344CB8AC3E}">
        <p14:creationId xmlns:p14="http://schemas.microsoft.com/office/powerpoint/2010/main" val="3778879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32373D-D7DF-EAE9-181C-A44F59999451}"/>
              </a:ext>
            </a:extLst>
          </p:cNvPr>
          <p:cNvSpPr>
            <a:spLocks noGrp="1"/>
          </p:cNvSpPr>
          <p:nvPr>
            <p:ph type="title"/>
          </p:nvPr>
        </p:nvSpPr>
        <p:spPr/>
        <p:txBody>
          <a:bodyPr/>
          <a:lstStyle/>
          <a:p>
            <a:r>
              <a:rPr lang="en-US" dirty="0"/>
              <a:t>Thank you!</a:t>
            </a:r>
          </a:p>
        </p:txBody>
      </p:sp>
      <p:sp>
        <p:nvSpPr>
          <p:cNvPr id="8" name="TextBox 7">
            <a:extLst>
              <a:ext uri="{FF2B5EF4-FFF2-40B4-BE49-F238E27FC236}">
                <a16:creationId xmlns:a16="http://schemas.microsoft.com/office/drawing/2014/main" id="{625E7957-4DB2-5F7A-1782-7C210DB3812E}"/>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12" name="Content Placeholder 6">
            <a:extLst>
              <a:ext uri="{FF2B5EF4-FFF2-40B4-BE49-F238E27FC236}">
                <a16:creationId xmlns:a16="http://schemas.microsoft.com/office/drawing/2014/main" id="{F94C02C3-E411-8B9B-BA4E-2DF7A78A2910}"/>
              </a:ext>
            </a:extLst>
          </p:cNvPr>
          <p:cNvSpPr>
            <a:spLocks noGrp="1"/>
          </p:cNvSpPr>
          <p:nvPr>
            <p:ph sz="quarter" idx="10"/>
          </p:nvPr>
        </p:nvSpPr>
        <p:spPr>
          <a:xfrm>
            <a:off x="1252330" y="2139398"/>
            <a:ext cx="6927574" cy="2773017"/>
          </a:xfrm>
        </p:spPr>
        <p:txBody>
          <a:bodyPr lIns="68580" tIns="34290" rIns="68580" bIns="34290" anchor="t"/>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hlinkClick r:id="rId3">
                  <a:extLst>
                    <a:ext uri="{A12FA001-AC4F-418D-AE19-62706E023703}">
                      <ahyp:hlinkClr xmlns:ahyp="http://schemas.microsoft.com/office/drawing/2018/hyperlinkcolor" val="tx"/>
                    </a:ext>
                  </a:extLst>
                </a:hlinkClick>
              </a:rPr>
              <a:t>https://www.nrcs.usda.gov/conservation-basics/natural-resource-concerns/soils/soil-health</a:t>
            </a:r>
          </a:p>
        </p:txBody>
      </p:sp>
    </p:spTree>
    <p:extLst>
      <p:ext uri="{BB962C8B-B14F-4D97-AF65-F5344CB8AC3E}">
        <p14:creationId xmlns:p14="http://schemas.microsoft.com/office/powerpoint/2010/main" val="1384051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134432" y="1338720"/>
            <a:ext cx="8875137" cy="688528"/>
          </a:xfrm>
        </p:spPr>
        <p:txBody>
          <a:bodyPr/>
          <a:lstStyle/>
          <a:p>
            <a:r>
              <a:rPr lang="en-US" dirty="0"/>
              <a:t>Working Definition of Forest Soil Health</a:t>
            </a:r>
          </a:p>
        </p:txBody>
      </p:sp>
      <p:sp>
        <p:nvSpPr>
          <p:cNvPr id="5" name="TextBox 4">
            <a:extLst>
              <a:ext uri="{FF2B5EF4-FFF2-40B4-BE49-F238E27FC236}">
                <a16:creationId xmlns:a16="http://schemas.microsoft.com/office/drawing/2014/main" id="{3E13000D-48B8-EB7D-B89F-CFA36DB9C401}"/>
              </a:ext>
            </a:extLst>
          </p:cNvPr>
          <p:cNvSpPr txBox="1"/>
          <p:nvPr/>
        </p:nvSpPr>
        <p:spPr>
          <a:xfrm>
            <a:off x="368711" y="2027248"/>
            <a:ext cx="5958347" cy="1045351"/>
          </a:xfrm>
          <a:prstGeom prst="rect">
            <a:avLst/>
          </a:prstGeom>
          <a:noFill/>
        </p:spPr>
        <p:txBody>
          <a:bodyPr wrap="square">
            <a:spAutoFit/>
          </a:bodyPr>
          <a:lstStyle/>
          <a:p>
            <a:pPr defTabSz="685783">
              <a:lnSpc>
                <a:spcPct val="108000"/>
              </a:lnSpc>
              <a:spcBef>
                <a:spcPts val="750"/>
              </a:spcBef>
              <a:buClr>
                <a:srgbClr val="658D1B"/>
              </a:buClr>
              <a:defRPr/>
            </a:pPr>
            <a:r>
              <a:rPr lang="en-US" sz="1950" b="1" dirty="0">
                <a:solidFill>
                  <a:schemeClr val="accent1"/>
                </a:solidFill>
                <a:latin typeface="Montserrat"/>
              </a:rPr>
              <a:t>NRCS Definition:  </a:t>
            </a:r>
            <a:r>
              <a:rPr lang="en-US" sz="1950" dirty="0">
                <a:solidFill>
                  <a:srgbClr val="222222"/>
                </a:solidFill>
                <a:latin typeface="Montserrat"/>
              </a:rPr>
              <a:t>The continued capacity of the soil to function as a vital living ecosystem that sustains plants, animal and humans.</a:t>
            </a:r>
          </a:p>
        </p:txBody>
      </p:sp>
      <p:sp>
        <p:nvSpPr>
          <p:cNvPr id="3" name="TextBox 2">
            <a:extLst>
              <a:ext uri="{FF2B5EF4-FFF2-40B4-BE49-F238E27FC236}">
                <a16:creationId xmlns:a16="http://schemas.microsoft.com/office/drawing/2014/main" id="{3214DFAE-10E5-7452-8A58-6730A40155AE}"/>
              </a:ext>
            </a:extLst>
          </p:cNvPr>
          <p:cNvSpPr txBox="1"/>
          <p:nvPr/>
        </p:nvSpPr>
        <p:spPr>
          <a:xfrm>
            <a:off x="875835" y="3172747"/>
            <a:ext cx="4841387" cy="2608406"/>
          </a:xfrm>
          <a:prstGeom prst="rect">
            <a:avLst/>
          </a:prstGeom>
          <a:noFill/>
        </p:spPr>
        <p:txBody>
          <a:bodyPr wrap="square" rtlCol="0">
            <a:spAutoFit/>
          </a:bodyPr>
          <a:lstStyle/>
          <a:p>
            <a:r>
              <a:rPr lang="en-US" sz="1650" dirty="0"/>
              <a:t>Forest soil health also includes a capacity for water retention, carbon (C) sequestration, and plant productivity.</a:t>
            </a:r>
          </a:p>
          <a:p>
            <a:endParaRPr lang="en-US" sz="1350" dirty="0"/>
          </a:p>
          <a:p>
            <a:r>
              <a:rPr lang="en-US" sz="1350" b="1" i="1" dirty="0"/>
              <a:t>OR</a:t>
            </a:r>
          </a:p>
          <a:p>
            <a:endParaRPr lang="en-US" sz="1350" dirty="0"/>
          </a:p>
          <a:p>
            <a:r>
              <a:rPr lang="en-US" sz="1650" dirty="0"/>
              <a:t>It could simply be defined as the ability of the soil to produce biomass.</a:t>
            </a:r>
          </a:p>
          <a:p>
            <a:endParaRPr lang="en-US" sz="1350" dirty="0"/>
          </a:p>
          <a:p>
            <a:r>
              <a:rPr lang="en-US" sz="1350" i="1" dirty="0"/>
              <a:t>(</a:t>
            </a:r>
            <a:r>
              <a:rPr lang="en-US" sz="1350" i="1" dirty="0" err="1"/>
              <a:t>Schoenholtz</a:t>
            </a:r>
            <a:r>
              <a:rPr lang="en-US" sz="1350" i="1" dirty="0"/>
              <a:t> et al., 2000)</a:t>
            </a:r>
          </a:p>
          <a:p>
            <a:endParaRPr lang="en-US" sz="1350" dirty="0"/>
          </a:p>
        </p:txBody>
      </p:sp>
      <p:grpSp>
        <p:nvGrpSpPr>
          <p:cNvPr id="9" name="Group 8" descr="Forest floor with litter, grass, and wood decomposing.">
            <a:extLst>
              <a:ext uri="{FF2B5EF4-FFF2-40B4-BE49-F238E27FC236}">
                <a16:creationId xmlns:a16="http://schemas.microsoft.com/office/drawing/2014/main" id="{3C100484-93C7-1C9B-6FF3-100843D29084}"/>
              </a:ext>
            </a:extLst>
          </p:cNvPr>
          <p:cNvGrpSpPr/>
          <p:nvPr/>
        </p:nvGrpSpPr>
        <p:grpSpPr>
          <a:xfrm>
            <a:off x="6327058" y="1911759"/>
            <a:ext cx="2639379" cy="3542787"/>
            <a:chOff x="8436077" y="1406011"/>
            <a:chExt cx="3519172" cy="4723715"/>
          </a:xfrm>
        </p:grpSpPr>
        <p:pic>
          <p:nvPicPr>
            <p:cNvPr id="7" name="Picture 6" descr="A tree stumps and fallen trees in a forest&#10;&#10;Description automatically generated">
              <a:extLst>
                <a:ext uri="{FF2B5EF4-FFF2-40B4-BE49-F238E27FC236}">
                  <a16:creationId xmlns:a16="http://schemas.microsoft.com/office/drawing/2014/main" id="{3FD5698C-E407-5263-D34A-BBE0F9610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6077" y="1406011"/>
              <a:ext cx="3519172" cy="4692937"/>
            </a:xfrm>
            <a:prstGeom prst="rect">
              <a:avLst/>
            </a:prstGeom>
          </p:spPr>
        </p:pic>
        <p:sp>
          <p:nvSpPr>
            <p:cNvPr id="8" name="TextBox 7">
              <a:extLst>
                <a:ext uri="{FF2B5EF4-FFF2-40B4-BE49-F238E27FC236}">
                  <a16:creationId xmlns:a16="http://schemas.microsoft.com/office/drawing/2014/main" id="{4AD72A5B-B118-CC1D-D548-6A46E1054337}"/>
                </a:ext>
              </a:extLst>
            </p:cNvPr>
            <p:cNvSpPr txBox="1"/>
            <p:nvPr/>
          </p:nvSpPr>
          <p:spPr>
            <a:xfrm>
              <a:off x="8436077" y="5791171"/>
              <a:ext cx="1344812" cy="338555"/>
            </a:xfrm>
            <a:prstGeom prst="rect">
              <a:avLst/>
            </a:prstGeom>
            <a:noFill/>
          </p:spPr>
          <p:txBody>
            <a:bodyPr wrap="none" rtlCol="0">
              <a:spAutoFit/>
            </a:bodyPr>
            <a:lstStyle/>
            <a:p>
              <a:r>
                <a:rPr lang="en-US" sz="1050" i="1" dirty="0">
                  <a:solidFill>
                    <a:schemeClr val="bg1"/>
                  </a:solidFill>
                </a:rPr>
                <a:t>N. Sirovatka</a:t>
              </a:r>
            </a:p>
          </p:txBody>
        </p:sp>
      </p:grpSp>
    </p:spTree>
    <p:extLst>
      <p:ext uri="{BB962C8B-B14F-4D97-AF65-F5344CB8AC3E}">
        <p14:creationId xmlns:p14="http://schemas.microsoft.com/office/powerpoint/2010/main" val="559604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134432" y="1338720"/>
            <a:ext cx="8875137" cy="688528"/>
          </a:xfrm>
        </p:spPr>
        <p:txBody>
          <a:bodyPr/>
          <a:lstStyle/>
          <a:p>
            <a:r>
              <a:rPr lang="en-US" dirty="0"/>
              <a:t>What types of forest are we dealing with?</a:t>
            </a:r>
          </a:p>
        </p:txBody>
      </p:sp>
      <p:sp>
        <p:nvSpPr>
          <p:cNvPr id="4" name="Content Placeholder 2">
            <a:extLst>
              <a:ext uri="{FF2B5EF4-FFF2-40B4-BE49-F238E27FC236}">
                <a16:creationId xmlns:a16="http://schemas.microsoft.com/office/drawing/2014/main" id="{346CF4E8-3469-E8A0-9E6B-09455D973EA2}"/>
              </a:ext>
            </a:extLst>
          </p:cNvPr>
          <p:cNvSpPr txBox="1">
            <a:spLocks/>
          </p:cNvSpPr>
          <p:nvPr/>
        </p:nvSpPr>
        <p:spPr>
          <a:xfrm>
            <a:off x="628650" y="1797248"/>
            <a:ext cx="788670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spcBef>
                <a:spcPts val="750"/>
              </a:spcBef>
              <a:buNone/>
              <a:defRPr/>
            </a:pPr>
            <a:r>
              <a:rPr lang="en-US" sz="2100" dirty="0">
                <a:solidFill>
                  <a:sysClr val="windowText" lastClr="000000"/>
                </a:solidFill>
                <a:latin typeface="Aptos" panose="02110004020202020204"/>
              </a:rPr>
              <a:t>Three broad categories</a:t>
            </a:r>
          </a:p>
          <a:p>
            <a:pPr marL="0" indent="0" algn="ctr" defTabSz="685800">
              <a:spcBef>
                <a:spcPts val="750"/>
              </a:spcBef>
              <a:buNone/>
              <a:defRPr/>
            </a:pPr>
            <a:r>
              <a:rPr lang="en-US" sz="2400" b="1" u="sng" dirty="0">
                <a:solidFill>
                  <a:srgbClr val="156082"/>
                </a:solidFill>
                <a:latin typeface="Aptos" panose="02110004020202020204"/>
              </a:rPr>
              <a:t>Tropical</a:t>
            </a:r>
            <a:r>
              <a:rPr lang="en-US" sz="2400" b="1" dirty="0">
                <a:solidFill>
                  <a:srgbClr val="156082"/>
                </a:solidFill>
                <a:latin typeface="Aptos" panose="02110004020202020204"/>
              </a:rPr>
              <a:t>	 		</a:t>
            </a:r>
            <a:r>
              <a:rPr lang="en-US" sz="2400" b="1" u="sng" dirty="0">
                <a:solidFill>
                  <a:srgbClr val="156082"/>
                </a:solidFill>
                <a:latin typeface="Aptos" panose="02110004020202020204"/>
              </a:rPr>
              <a:t>Temperate</a:t>
            </a:r>
            <a:r>
              <a:rPr lang="en-US" sz="2400" b="1" dirty="0">
                <a:solidFill>
                  <a:srgbClr val="156082"/>
                </a:solidFill>
                <a:latin typeface="Aptos" panose="02110004020202020204"/>
              </a:rPr>
              <a:t>			</a:t>
            </a:r>
            <a:r>
              <a:rPr lang="en-US" sz="2400" b="1" u="sng" dirty="0">
                <a:solidFill>
                  <a:srgbClr val="156082"/>
                </a:solidFill>
                <a:latin typeface="Aptos" panose="02110004020202020204"/>
              </a:rPr>
              <a:t>Boreal</a:t>
            </a:r>
          </a:p>
          <a:p>
            <a:pPr marL="0" indent="0" algn="ctr" defTabSz="685800">
              <a:spcBef>
                <a:spcPts val="750"/>
              </a:spcBef>
              <a:buNone/>
              <a:defRPr/>
            </a:pPr>
            <a:endParaRPr lang="en-US" sz="2400" b="1" dirty="0">
              <a:solidFill>
                <a:srgbClr val="156082"/>
              </a:solidFill>
              <a:latin typeface="Aptos" panose="02110004020202020204"/>
            </a:endParaRPr>
          </a:p>
        </p:txBody>
      </p:sp>
      <p:graphicFrame>
        <p:nvGraphicFramePr>
          <p:cNvPr id="6" name="Table 5">
            <a:extLst>
              <a:ext uri="{FF2B5EF4-FFF2-40B4-BE49-F238E27FC236}">
                <a16:creationId xmlns:a16="http://schemas.microsoft.com/office/drawing/2014/main" id="{EB78ABB0-792A-F768-C547-B7ED6E5A7B3D}"/>
              </a:ext>
            </a:extLst>
          </p:cNvPr>
          <p:cNvGraphicFramePr>
            <a:graphicFrameLocks noGrp="1"/>
          </p:cNvGraphicFramePr>
          <p:nvPr>
            <p:extLst>
              <p:ext uri="{D42A27DB-BD31-4B8C-83A1-F6EECF244321}">
                <p14:modId xmlns:p14="http://schemas.microsoft.com/office/powerpoint/2010/main" val="592473585"/>
              </p:ext>
            </p:extLst>
          </p:nvPr>
        </p:nvGraphicFramePr>
        <p:xfrm>
          <a:off x="6650624" y="2728456"/>
          <a:ext cx="2192229" cy="1055372"/>
        </p:xfrm>
        <a:graphic>
          <a:graphicData uri="http://schemas.openxmlformats.org/drawingml/2006/table">
            <a:tbl>
              <a:tblPr/>
              <a:tblGrid>
                <a:gridCol w="730743">
                  <a:extLst>
                    <a:ext uri="{9D8B030D-6E8A-4147-A177-3AD203B41FA5}">
                      <a16:colId xmlns:a16="http://schemas.microsoft.com/office/drawing/2014/main" val="3062131634"/>
                    </a:ext>
                  </a:extLst>
                </a:gridCol>
                <a:gridCol w="730743">
                  <a:extLst>
                    <a:ext uri="{9D8B030D-6E8A-4147-A177-3AD203B41FA5}">
                      <a16:colId xmlns:a16="http://schemas.microsoft.com/office/drawing/2014/main" val="3660373107"/>
                    </a:ext>
                  </a:extLst>
                </a:gridCol>
                <a:gridCol w="730743">
                  <a:extLst>
                    <a:ext uri="{9D8B030D-6E8A-4147-A177-3AD203B41FA5}">
                      <a16:colId xmlns:a16="http://schemas.microsoft.com/office/drawing/2014/main" val="1830644200"/>
                    </a:ext>
                  </a:extLst>
                </a:gridCol>
              </a:tblGrid>
              <a:tr h="256223">
                <a:tc gridSpan="3">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ctr" fontAlgn="b"/>
                      <a:r>
                        <a:rPr lang="en-US" sz="1700" b="1" i="0" u="none" strike="noStrike" dirty="0">
                          <a:solidFill>
                            <a:schemeClr val="accent1"/>
                          </a:solidFill>
                          <a:effectLst/>
                          <a:latin typeface="+mj-lt"/>
                        </a:rPr>
                        <a:t>Open Canopy</a:t>
                      </a:r>
                    </a:p>
                  </a:txBody>
                  <a:tcPr marL="4763" marR="4763" marT="4763" marB="0" anchor="b">
                    <a:lnL>
                      <a:noFill/>
                    </a:lnL>
                    <a:lnR>
                      <a:noFill/>
                    </a:lnR>
                    <a:lnT>
                      <a:noFill/>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4494641"/>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924892501"/>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07474118"/>
                  </a:ext>
                </a:extLst>
              </a:tr>
              <a:tr h="256223">
                <a:tc gridSpan="3">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ctr" fontAlgn="b"/>
                      <a:r>
                        <a:rPr lang="en-US" sz="1700" b="1" i="0" u="none" strike="noStrike" dirty="0">
                          <a:solidFill>
                            <a:schemeClr val="accent1"/>
                          </a:solidFill>
                          <a:effectLst/>
                          <a:latin typeface="+mj-lt"/>
                        </a:rPr>
                        <a:t>Closed Canopy</a:t>
                      </a:r>
                    </a:p>
                  </a:txBody>
                  <a:tcPr marL="4763" marR="4763" marT="4763" marB="0" anchor="b">
                    <a:lnL>
                      <a:noFill/>
                    </a:lnL>
                    <a:lnR>
                      <a:noFill/>
                    </a:lnR>
                    <a:lnT>
                      <a:noFill/>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1275934"/>
                  </a:ext>
                </a:extLst>
              </a:tr>
            </a:tbl>
          </a:graphicData>
        </a:graphic>
      </p:graphicFrame>
      <p:graphicFrame>
        <p:nvGraphicFramePr>
          <p:cNvPr id="10" name="Table 9">
            <a:extLst>
              <a:ext uri="{FF2B5EF4-FFF2-40B4-BE49-F238E27FC236}">
                <a16:creationId xmlns:a16="http://schemas.microsoft.com/office/drawing/2014/main" id="{5AED4B89-74D1-E796-25B9-32BB44E93549}"/>
              </a:ext>
            </a:extLst>
          </p:cNvPr>
          <p:cNvGraphicFramePr>
            <a:graphicFrameLocks noGrp="1"/>
          </p:cNvGraphicFramePr>
          <p:nvPr>
            <p:extLst>
              <p:ext uri="{D42A27DB-BD31-4B8C-83A1-F6EECF244321}">
                <p14:modId xmlns:p14="http://schemas.microsoft.com/office/powerpoint/2010/main" val="1618637020"/>
              </p:ext>
            </p:extLst>
          </p:nvPr>
        </p:nvGraphicFramePr>
        <p:xfrm>
          <a:off x="3231740" y="2728456"/>
          <a:ext cx="2680521" cy="1846901"/>
        </p:xfrm>
        <a:graphic>
          <a:graphicData uri="http://schemas.openxmlformats.org/drawingml/2006/table">
            <a:tbl>
              <a:tblPr/>
              <a:tblGrid>
                <a:gridCol w="893507">
                  <a:extLst>
                    <a:ext uri="{9D8B030D-6E8A-4147-A177-3AD203B41FA5}">
                      <a16:colId xmlns:a16="http://schemas.microsoft.com/office/drawing/2014/main" val="1296134062"/>
                    </a:ext>
                  </a:extLst>
                </a:gridCol>
                <a:gridCol w="893507">
                  <a:extLst>
                    <a:ext uri="{9D8B030D-6E8A-4147-A177-3AD203B41FA5}">
                      <a16:colId xmlns:a16="http://schemas.microsoft.com/office/drawing/2014/main" val="2494470300"/>
                    </a:ext>
                  </a:extLst>
                </a:gridCol>
                <a:gridCol w="893507">
                  <a:extLst>
                    <a:ext uri="{9D8B030D-6E8A-4147-A177-3AD203B41FA5}">
                      <a16:colId xmlns:a16="http://schemas.microsoft.com/office/drawing/2014/main" val="1926107379"/>
                    </a:ext>
                  </a:extLst>
                </a:gridCol>
              </a:tblGrid>
              <a:tr h="256223">
                <a:tc gridSpan="3">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ctr" fontAlgn="b"/>
                      <a:r>
                        <a:rPr lang="en-US" sz="1700" b="1" i="0" u="none" strike="noStrike">
                          <a:solidFill>
                            <a:schemeClr val="accent1"/>
                          </a:solidFill>
                          <a:effectLst/>
                          <a:latin typeface="+mj-lt"/>
                        </a:rPr>
                        <a:t>Deciduous</a:t>
                      </a:r>
                    </a:p>
                  </a:txBody>
                  <a:tcPr marL="4763" marR="4763" marT="4763" marB="0" anchor="b">
                    <a:lnL>
                      <a:noFill/>
                    </a:lnL>
                    <a:lnR>
                      <a:noFill/>
                    </a:lnR>
                    <a:lnT>
                      <a:noFill/>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57098648"/>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646812286"/>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dirty="0">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dirty="0">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058739416"/>
                  </a:ext>
                </a:extLst>
              </a:tr>
              <a:tr h="256223">
                <a:tc gridSpan="3">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ctr" fontAlgn="b"/>
                      <a:r>
                        <a:rPr lang="en-US" sz="1700" b="1" i="0" u="none" strike="noStrike">
                          <a:solidFill>
                            <a:schemeClr val="accent1"/>
                          </a:solidFill>
                          <a:effectLst/>
                          <a:latin typeface="+mj-lt"/>
                        </a:rPr>
                        <a:t>Coniferous</a:t>
                      </a:r>
                    </a:p>
                  </a:txBody>
                  <a:tcPr marL="4763" marR="4763" marT="4763" marB="0" anchor="b">
                    <a:lnL>
                      <a:noFill/>
                    </a:lnL>
                    <a:lnR>
                      <a:noFill/>
                    </a:lnR>
                    <a:lnT>
                      <a:noFill/>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43906842"/>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4203803"/>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736819690"/>
                  </a:ext>
                </a:extLst>
              </a:tr>
              <a:tr h="256223">
                <a:tc gridSpan="3">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ctr" fontAlgn="b"/>
                      <a:r>
                        <a:rPr lang="en-US" sz="1700" b="1" i="0" u="none" strike="noStrike" dirty="0">
                          <a:solidFill>
                            <a:schemeClr val="accent1"/>
                          </a:solidFill>
                          <a:effectLst/>
                          <a:latin typeface="+mj-lt"/>
                        </a:rPr>
                        <a:t>Temperate Rainforest</a:t>
                      </a:r>
                    </a:p>
                  </a:txBody>
                  <a:tcPr marL="4763" marR="4763" marT="4763" marB="0" anchor="b">
                    <a:lnL>
                      <a:noFill/>
                    </a:lnL>
                    <a:lnR>
                      <a:noFill/>
                    </a:lnR>
                    <a:lnT>
                      <a:noFill/>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97578385"/>
                  </a:ext>
                </a:extLst>
              </a:tr>
            </a:tbl>
          </a:graphicData>
        </a:graphic>
      </p:graphicFrame>
      <p:graphicFrame>
        <p:nvGraphicFramePr>
          <p:cNvPr id="11" name="Table 10">
            <a:extLst>
              <a:ext uri="{FF2B5EF4-FFF2-40B4-BE49-F238E27FC236}">
                <a16:creationId xmlns:a16="http://schemas.microsoft.com/office/drawing/2014/main" id="{694064B6-2CB5-6C0A-4D35-AE67950FCC37}"/>
              </a:ext>
            </a:extLst>
          </p:cNvPr>
          <p:cNvGraphicFramePr>
            <a:graphicFrameLocks noGrp="1"/>
          </p:cNvGraphicFramePr>
          <p:nvPr>
            <p:extLst>
              <p:ext uri="{D42A27DB-BD31-4B8C-83A1-F6EECF244321}">
                <p14:modId xmlns:p14="http://schemas.microsoft.com/office/powerpoint/2010/main" val="609539097"/>
              </p:ext>
            </p:extLst>
          </p:nvPr>
        </p:nvGraphicFramePr>
        <p:xfrm>
          <a:off x="911834" y="2728456"/>
          <a:ext cx="1371600" cy="2638430"/>
        </p:xfrm>
        <a:graphic>
          <a:graphicData uri="http://schemas.openxmlformats.org/drawingml/2006/table">
            <a:tbl>
              <a:tblPr/>
              <a:tblGrid>
                <a:gridCol w="457200">
                  <a:extLst>
                    <a:ext uri="{9D8B030D-6E8A-4147-A177-3AD203B41FA5}">
                      <a16:colId xmlns:a16="http://schemas.microsoft.com/office/drawing/2014/main" val="3374847342"/>
                    </a:ext>
                  </a:extLst>
                </a:gridCol>
                <a:gridCol w="457200">
                  <a:extLst>
                    <a:ext uri="{9D8B030D-6E8A-4147-A177-3AD203B41FA5}">
                      <a16:colId xmlns:a16="http://schemas.microsoft.com/office/drawing/2014/main" val="3442383046"/>
                    </a:ext>
                  </a:extLst>
                </a:gridCol>
                <a:gridCol w="457200">
                  <a:extLst>
                    <a:ext uri="{9D8B030D-6E8A-4147-A177-3AD203B41FA5}">
                      <a16:colId xmlns:a16="http://schemas.microsoft.com/office/drawing/2014/main" val="3800004039"/>
                    </a:ext>
                  </a:extLst>
                </a:gridCol>
              </a:tblGrid>
              <a:tr h="256223">
                <a:tc gridSpan="3">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ctr" fontAlgn="b"/>
                      <a:r>
                        <a:rPr lang="en-US" sz="1700" b="1" i="0" u="none" strike="noStrike" dirty="0">
                          <a:solidFill>
                            <a:schemeClr val="accent1"/>
                          </a:solidFill>
                          <a:effectLst/>
                          <a:latin typeface="+mj-lt"/>
                        </a:rPr>
                        <a:t>Moist</a:t>
                      </a:r>
                    </a:p>
                  </a:txBody>
                  <a:tcPr marL="4763" marR="4763" marT="4763" marB="0" anchor="b">
                    <a:lnL>
                      <a:noFill/>
                    </a:lnL>
                    <a:lnR>
                      <a:noFill/>
                    </a:lnR>
                    <a:lnT>
                      <a:noFill/>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33783252"/>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dirty="0">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912022058"/>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115997612"/>
                  </a:ext>
                </a:extLst>
              </a:tr>
              <a:tr h="256223">
                <a:tc gridSpan="3">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ctr" fontAlgn="b"/>
                      <a:r>
                        <a:rPr lang="en-US" sz="1700" b="1" i="0" u="none" strike="noStrike">
                          <a:solidFill>
                            <a:schemeClr val="accent1"/>
                          </a:solidFill>
                          <a:effectLst/>
                          <a:latin typeface="+mj-lt"/>
                        </a:rPr>
                        <a:t>Dry</a:t>
                      </a:r>
                    </a:p>
                  </a:txBody>
                  <a:tcPr marL="4763" marR="4763" marT="4763" marB="0" anchor="b">
                    <a:lnL>
                      <a:noFill/>
                    </a:lnL>
                    <a:lnR>
                      <a:noFill/>
                    </a:lnR>
                    <a:lnT>
                      <a:noFill/>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52203857"/>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dirty="0">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3830005"/>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dirty="0">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930323553"/>
                  </a:ext>
                </a:extLst>
              </a:tr>
              <a:tr h="256223">
                <a:tc gridSpan="3">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ctr" fontAlgn="b"/>
                      <a:r>
                        <a:rPr lang="en-US" sz="1700" b="1" i="0" u="none" strike="noStrike" dirty="0">
                          <a:solidFill>
                            <a:schemeClr val="accent1"/>
                          </a:solidFill>
                          <a:effectLst/>
                          <a:latin typeface="+mj-lt"/>
                        </a:rPr>
                        <a:t>Cloud</a:t>
                      </a:r>
                    </a:p>
                  </a:txBody>
                  <a:tcPr marL="4763" marR="4763" marT="4763" marB="0" anchor="b">
                    <a:lnL>
                      <a:noFill/>
                    </a:lnL>
                    <a:lnR>
                      <a:noFill/>
                    </a:lnR>
                    <a:lnT>
                      <a:noFill/>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52802466"/>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dirty="0">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dirty="0">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752929225"/>
                  </a:ext>
                </a:extLst>
              </a:tr>
              <a:tr h="256223">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dirty="0">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l" fontAlgn="b"/>
                      <a:endParaRPr lang="en-US" sz="1700" b="1" i="0" u="none" strike="noStrike">
                        <a:solidFill>
                          <a:schemeClr val="accent1"/>
                        </a:solidFill>
                        <a:effectLst/>
                        <a:latin typeface="+mj-lt"/>
                      </a:endParaRPr>
                    </a:p>
                  </a:txBody>
                  <a:tcPr marL="4763" marR="4763" marT="476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408382340"/>
                  </a:ext>
                </a:extLst>
              </a:tr>
              <a:tr h="256223">
                <a:tc gridSpan="3">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algn="ctr" fontAlgn="b"/>
                      <a:r>
                        <a:rPr lang="en-US" sz="1700" b="1" i="0" u="none" strike="noStrike" dirty="0">
                          <a:solidFill>
                            <a:schemeClr val="accent1"/>
                          </a:solidFill>
                          <a:effectLst/>
                          <a:latin typeface="+mj-lt"/>
                        </a:rPr>
                        <a:t>Mangroves</a:t>
                      </a:r>
                    </a:p>
                  </a:txBody>
                  <a:tcPr marL="4763" marR="4763" marT="4763" marB="0" anchor="b">
                    <a:lnL>
                      <a:noFill/>
                    </a:lnL>
                    <a:lnR>
                      <a:noFill/>
                    </a:lnR>
                    <a:lnT>
                      <a:noFill/>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74184671"/>
                  </a:ext>
                </a:extLst>
              </a:tr>
            </a:tbl>
          </a:graphicData>
        </a:graphic>
      </p:graphicFrame>
    </p:spTree>
    <p:extLst>
      <p:ext uri="{BB962C8B-B14F-4D97-AF65-F5344CB8AC3E}">
        <p14:creationId xmlns:p14="http://schemas.microsoft.com/office/powerpoint/2010/main" val="2294459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134432" y="1338720"/>
            <a:ext cx="8875137" cy="688528"/>
          </a:xfrm>
        </p:spPr>
        <p:txBody>
          <a:bodyPr/>
          <a:lstStyle/>
          <a:p>
            <a:r>
              <a:rPr lang="en-US" dirty="0"/>
              <a:t>Soil Basics: What characteristics do we expect to see in a common forest soil?</a:t>
            </a:r>
          </a:p>
        </p:txBody>
      </p:sp>
      <p:pic>
        <p:nvPicPr>
          <p:cNvPr id="5" name="Graphic 4" descr="Question Mark with solid fill">
            <a:extLst>
              <a:ext uri="{FF2B5EF4-FFF2-40B4-BE49-F238E27FC236}">
                <a16:creationId xmlns:a16="http://schemas.microsoft.com/office/drawing/2014/main" id="{5BE1AAC1-04D0-E0F9-1766-04A31681FF0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4432" y="2378870"/>
            <a:ext cx="2453878" cy="2453878"/>
          </a:xfrm>
          <a:prstGeom prst="rect">
            <a:avLst/>
          </a:prstGeom>
        </p:spPr>
      </p:pic>
      <p:sp>
        <p:nvSpPr>
          <p:cNvPr id="7" name="TextBox 6">
            <a:extLst>
              <a:ext uri="{FF2B5EF4-FFF2-40B4-BE49-F238E27FC236}">
                <a16:creationId xmlns:a16="http://schemas.microsoft.com/office/drawing/2014/main" id="{BCE91504-A7ED-8F97-2814-D24B35FB031C}"/>
              </a:ext>
            </a:extLst>
          </p:cNvPr>
          <p:cNvSpPr txBox="1"/>
          <p:nvPr/>
        </p:nvSpPr>
        <p:spPr>
          <a:xfrm>
            <a:off x="2571754" y="2789033"/>
            <a:ext cx="3983939" cy="1857624"/>
          </a:xfrm>
          <a:prstGeom prst="rect">
            <a:avLst/>
          </a:prstGeom>
          <a:noFill/>
        </p:spPr>
        <p:txBody>
          <a:bodyPr wrap="square">
            <a:spAutoFit/>
          </a:bodyPr>
          <a:lstStyle/>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Rocky/Shallow</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Hardpan/fragipan</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Steep, often dissected terrain</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Wet, or dry</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Lower fertility</a:t>
            </a:r>
          </a:p>
        </p:txBody>
      </p:sp>
      <p:sp>
        <p:nvSpPr>
          <p:cNvPr id="13" name="TextBox 12">
            <a:extLst>
              <a:ext uri="{FF2B5EF4-FFF2-40B4-BE49-F238E27FC236}">
                <a16:creationId xmlns:a16="http://schemas.microsoft.com/office/drawing/2014/main" id="{8376DEA9-49C9-5A11-CE78-2822D8E6DE0F}"/>
              </a:ext>
            </a:extLst>
          </p:cNvPr>
          <p:cNvSpPr txBox="1"/>
          <p:nvPr/>
        </p:nvSpPr>
        <p:spPr>
          <a:xfrm>
            <a:off x="6377097" y="2789032"/>
            <a:ext cx="2564606" cy="1480790"/>
          </a:xfrm>
          <a:prstGeom prst="rect">
            <a:avLst/>
          </a:prstGeom>
          <a:noFill/>
        </p:spPr>
        <p:txBody>
          <a:bodyPr wrap="square">
            <a:spAutoFit/>
          </a:bodyPr>
          <a:lstStyle/>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Unfavorable climate</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Degraded</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Trees </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Variable</a:t>
            </a:r>
          </a:p>
        </p:txBody>
      </p:sp>
    </p:spTree>
    <p:extLst>
      <p:ext uri="{BB962C8B-B14F-4D97-AF65-F5344CB8AC3E}">
        <p14:creationId xmlns:p14="http://schemas.microsoft.com/office/powerpoint/2010/main" val="2055804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134431" y="1338720"/>
            <a:ext cx="4574612" cy="1438375"/>
          </a:xfrm>
        </p:spPr>
        <p:txBody>
          <a:bodyPr/>
          <a:lstStyle/>
          <a:p>
            <a:pPr algn="ctr"/>
            <a:r>
              <a:rPr lang="en-US" dirty="0"/>
              <a:t>Area wide approach vs. </a:t>
            </a:r>
            <a:br>
              <a:rPr lang="en-US" dirty="0"/>
            </a:br>
            <a:r>
              <a:rPr lang="en-US" dirty="0"/>
              <a:t>Localized approach</a:t>
            </a:r>
            <a:br>
              <a:rPr lang="en-US" dirty="0"/>
            </a:br>
            <a:br>
              <a:rPr lang="en-US" dirty="0"/>
            </a:br>
            <a:r>
              <a:rPr lang="en-US" sz="2550" b="0" i="1" dirty="0"/>
              <a:t>Forest Soil Health needs to account for both</a:t>
            </a:r>
          </a:p>
        </p:txBody>
      </p:sp>
      <p:pic>
        <p:nvPicPr>
          <p:cNvPr id="3" name="Picture 2" descr="Forest ecosystem graphic with trees, water, and organisms.">
            <a:extLst>
              <a:ext uri="{FF2B5EF4-FFF2-40B4-BE49-F238E27FC236}">
                <a16:creationId xmlns:a16="http://schemas.microsoft.com/office/drawing/2014/main" id="{1A25ED67-7D39-FC02-5953-55B2C34AF945}"/>
              </a:ext>
            </a:extLst>
          </p:cNvPr>
          <p:cNvPicPr>
            <a:picLocks noChangeAspect="1"/>
          </p:cNvPicPr>
          <p:nvPr/>
        </p:nvPicPr>
        <p:blipFill>
          <a:blip r:embed="rId3"/>
          <a:stretch>
            <a:fillRect/>
          </a:stretch>
        </p:blipFill>
        <p:spPr>
          <a:xfrm>
            <a:off x="4709044" y="1448574"/>
            <a:ext cx="4223445" cy="3850396"/>
          </a:xfrm>
          <a:prstGeom prst="rect">
            <a:avLst/>
          </a:prstGeom>
        </p:spPr>
      </p:pic>
      <p:sp>
        <p:nvSpPr>
          <p:cNvPr id="13" name="TextBox 12">
            <a:extLst>
              <a:ext uri="{FF2B5EF4-FFF2-40B4-BE49-F238E27FC236}">
                <a16:creationId xmlns:a16="http://schemas.microsoft.com/office/drawing/2014/main" id="{8376DEA9-49C9-5A11-CE78-2822D8E6DE0F}"/>
              </a:ext>
            </a:extLst>
          </p:cNvPr>
          <p:cNvSpPr txBox="1"/>
          <p:nvPr/>
        </p:nvSpPr>
        <p:spPr>
          <a:xfrm>
            <a:off x="2850356" y="4693159"/>
            <a:ext cx="2657477" cy="350289"/>
          </a:xfrm>
          <a:prstGeom prst="rect">
            <a:avLst/>
          </a:prstGeom>
          <a:noFill/>
        </p:spPr>
        <p:txBody>
          <a:bodyPr wrap="square">
            <a:spAutoFit/>
          </a:bodyPr>
          <a:lstStyle/>
          <a:p>
            <a:pPr defTabSz="685783">
              <a:lnSpc>
                <a:spcPct val="108000"/>
              </a:lnSpc>
              <a:spcBef>
                <a:spcPts val="750"/>
              </a:spcBef>
              <a:buClr>
                <a:srgbClr val="658D1B"/>
              </a:buClr>
              <a:defRPr/>
            </a:pPr>
            <a:r>
              <a:rPr lang="en-US" sz="1650" dirty="0">
                <a:latin typeface="Montserrat"/>
              </a:rPr>
              <a:t>Biotic &amp; Abiotic Factors</a:t>
            </a:r>
          </a:p>
        </p:txBody>
      </p:sp>
      <p:sp>
        <p:nvSpPr>
          <p:cNvPr id="4" name="TextBox 3">
            <a:extLst>
              <a:ext uri="{FF2B5EF4-FFF2-40B4-BE49-F238E27FC236}">
                <a16:creationId xmlns:a16="http://schemas.microsoft.com/office/drawing/2014/main" id="{70A2E5E9-4420-1906-30AA-7E5493018E8E}"/>
              </a:ext>
            </a:extLst>
          </p:cNvPr>
          <p:cNvSpPr txBox="1"/>
          <p:nvPr/>
        </p:nvSpPr>
        <p:spPr>
          <a:xfrm>
            <a:off x="6515875" y="5299179"/>
            <a:ext cx="655949" cy="242374"/>
          </a:xfrm>
          <a:prstGeom prst="rect">
            <a:avLst/>
          </a:prstGeom>
          <a:noFill/>
        </p:spPr>
        <p:txBody>
          <a:bodyPr wrap="none" rtlCol="0">
            <a:spAutoFit/>
          </a:bodyPr>
          <a:lstStyle/>
          <a:p>
            <a:r>
              <a:rPr lang="en-US" sz="975" i="1" dirty="0"/>
              <a:t>USFWS</a:t>
            </a:r>
          </a:p>
        </p:txBody>
      </p:sp>
    </p:spTree>
    <p:extLst>
      <p:ext uri="{BB962C8B-B14F-4D97-AF65-F5344CB8AC3E}">
        <p14:creationId xmlns:p14="http://schemas.microsoft.com/office/powerpoint/2010/main" val="1263832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123716" y="1595895"/>
            <a:ext cx="4574612" cy="1438375"/>
          </a:xfrm>
        </p:spPr>
        <p:txBody>
          <a:bodyPr/>
          <a:lstStyle/>
          <a:p>
            <a:pPr algn="ctr"/>
            <a:r>
              <a:rPr lang="en-US" b="1" dirty="0">
                <a:solidFill>
                  <a:schemeClr val="accent1"/>
                </a:solidFill>
              </a:rPr>
              <a:t>What are the biotic components of a forest ecosystem?</a:t>
            </a:r>
            <a:endParaRPr lang="en-US" sz="2550" b="0" i="1" dirty="0"/>
          </a:p>
        </p:txBody>
      </p:sp>
      <p:sp>
        <p:nvSpPr>
          <p:cNvPr id="5" name="Title 1">
            <a:extLst>
              <a:ext uri="{FF2B5EF4-FFF2-40B4-BE49-F238E27FC236}">
                <a16:creationId xmlns:a16="http://schemas.microsoft.com/office/drawing/2014/main" id="{71AA32CC-04D3-9669-2614-1A704A35E938}"/>
              </a:ext>
            </a:extLst>
          </p:cNvPr>
          <p:cNvSpPr txBox="1">
            <a:spLocks/>
          </p:cNvSpPr>
          <p:nvPr/>
        </p:nvSpPr>
        <p:spPr>
          <a:xfrm>
            <a:off x="4363531" y="3639007"/>
            <a:ext cx="4574612" cy="1438375"/>
          </a:xfrm>
          <a:prstGeom prst="rect">
            <a:avLst/>
          </a:prstGeom>
        </p:spPr>
        <p:txBody>
          <a:bodyPr/>
          <a:lstStyle>
            <a:lvl1pPr algn="l" defTabSz="914377" rtl="0" eaLnBrk="1" latinLnBrk="0" hangingPunct="1">
              <a:lnSpc>
                <a:spcPct val="100000"/>
              </a:lnSpc>
              <a:spcBef>
                <a:spcPct val="0"/>
              </a:spcBef>
              <a:buNone/>
              <a:defRPr sz="4000" b="1" kern="1200">
                <a:solidFill>
                  <a:schemeClr val="accent4"/>
                </a:solidFill>
                <a:latin typeface="+mj-lt"/>
                <a:ea typeface="+mj-ea"/>
                <a:cs typeface="+mj-cs"/>
              </a:defRPr>
            </a:lvl1pPr>
          </a:lstStyle>
          <a:p>
            <a:pPr algn="ctr"/>
            <a:r>
              <a:rPr lang="en-US" sz="3000" dirty="0">
                <a:solidFill>
                  <a:schemeClr val="accent2">
                    <a:lumMod val="75000"/>
                    <a:lumOff val="25000"/>
                  </a:schemeClr>
                </a:solidFill>
              </a:rPr>
              <a:t>What are the abiotic components of a forest ecosystem?</a:t>
            </a:r>
            <a:endParaRPr lang="en-US" sz="2550" b="0" i="1" dirty="0">
              <a:solidFill>
                <a:schemeClr val="accent2">
                  <a:lumMod val="75000"/>
                  <a:lumOff val="25000"/>
                </a:schemeClr>
              </a:solidFill>
            </a:endParaRPr>
          </a:p>
        </p:txBody>
      </p:sp>
      <p:sp>
        <p:nvSpPr>
          <p:cNvPr id="6" name="TextBox 5">
            <a:extLst>
              <a:ext uri="{FF2B5EF4-FFF2-40B4-BE49-F238E27FC236}">
                <a16:creationId xmlns:a16="http://schemas.microsoft.com/office/drawing/2014/main" id="{087B5FB7-E109-B64E-2F10-52DEEF9CAE62}"/>
              </a:ext>
            </a:extLst>
          </p:cNvPr>
          <p:cNvSpPr txBox="1"/>
          <p:nvPr/>
        </p:nvSpPr>
        <p:spPr>
          <a:xfrm>
            <a:off x="1481028" y="3203972"/>
            <a:ext cx="2537332" cy="2169825"/>
          </a:xfrm>
          <a:prstGeom prst="rect">
            <a:avLst/>
          </a:prstGeom>
          <a:noFill/>
        </p:spPr>
        <p:txBody>
          <a:bodyPr wrap="square" rtlCol="0">
            <a:spAutoFit/>
          </a:bodyPr>
          <a:lstStyle/>
          <a:p>
            <a:r>
              <a:rPr lang="en-US" sz="1500" b="1" dirty="0"/>
              <a:t>Producer</a:t>
            </a:r>
            <a:r>
              <a:rPr lang="en-US" sz="1500" dirty="0"/>
              <a:t> Organisms - Plants</a:t>
            </a:r>
          </a:p>
          <a:p>
            <a:endParaRPr lang="en-US" sz="1500" dirty="0"/>
          </a:p>
          <a:p>
            <a:r>
              <a:rPr lang="en-US" sz="1500" b="1" dirty="0"/>
              <a:t>Consumer</a:t>
            </a:r>
            <a:r>
              <a:rPr lang="en-US" sz="1500" dirty="0"/>
              <a:t> Organisms - Animals</a:t>
            </a:r>
          </a:p>
          <a:p>
            <a:endParaRPr lang="en-US" sz="1500" dirty="0"/>
          </a:p>
          <a:p>
            <a:r>
              <a:rPr lang="en-US" sz="1500" b="1" dirty="0"/>
              <a:t>Decomposers</a:t>
            </a:r>
            <a:r>
              <a:rPr lang="en-US" sz="1500" dirty="0"/>
              <a:t> - </a:t>
            </a:r>
            <a:r>
              <a:rPr lang="en-US" sz="1500" i="1" dirty="0"/>
              <a:t>Our wheelhouse</a:t>
            </a:r>
            <a:r>
              <a:rPr lang="en-US" sz="1500" dirty="0"/>
              <a:t> - bacteria and fungi</a:t>
            </a:r>
          </a:p>
        </p:txBody>
      </p:sp>
      <p:pic>
        <p:nvPicPr>
          <p:cNvPr id="10" name="Picture 9" descr="A magnifying glass on soil showing microscopic organisms.&#10;">
            <a:extLst>
              <a:ext uri="{FF2B5EF4-FFF2-40B4-BE49-F238E27FC236}">
                <a16:creationId xmlns:a16="http://schemas.microsoft.com/office/drawing/2014/main" id="{1CBE2985-66E6-C63F-3A69-960D492FA4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2592" y="1432128"/>
            <a:ext cx="4335551" cy="1996872"/>
          </a:xfrm>
          <a:prstGeom prst="rect">
            <a:avLst/>
          </a:prstGeom>
        </p:spPr>
      </p:pic>
      <p:sp>
        <p:nvSpPr>
          <p:cNvPr id="11" name="TextBox 10">
            <a:extLst>
              <a:ext uri="{FF2B5EF4-FFF2-40B4-BE49-F238E27FC236}">
                <a16:creationId xmlns:a16="http://schemas.microsoft.com/office/drawing/2014/main" id="{57CD666D-5D35-68D7-7982-2A2C5F4CC515}"/>
              </a:ext>
            </a:extLst>
          </p:cNvPr>
          <p:cNvSpPr txBox="1"/>
          <p:nvPr/>
        </p:nvSpPr>
        <p:spPr>
          <a:xfrm>
            <a:off x="4698328" y="3184915"/>
            <a:ext cx="1515158" cy="242374"/>
          </a:xfrm>
          <a:prstGeom prst="rect">
            <a:avLst/>
          </a:prstGeom>
          <a:noFill/>
        </p:spPr>
        <p:txBody>
          <a:bodyPr wrap="none" rtlCol="0">
            <a:spAutoFit/>
          </a:bodyPr>
          <a:lstStyle/>
          <a:p>
            <a:r>
              <a:rPr lang="en-US" sz="975" i="1" dirty="0">
                <a:solidFill>
                  <a:schemeClr val="bg1"/>
                </a:solidFill>
              </a:rPr>
              <a:t>Saunders Hardscape</a:t>
            </a:r>
          </a:p>
        </p:txBody>
      </p:sp>
    </p:spTree>
    <p:extLst>
      <p:ext uri="{BB962C8B-B14F-4D97-AF65-F5344CB8AC3E}">
        <p14:creationId xmlns:p14="http://schemas.microsoft.com/office/powerpoint/2010/main" val="2387993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 displaying the components of a forest system from upper canopy to deep soil.">
            <a:extLst>
              <a:ext uri="{FF2B5EF4-FFF2-40B4-BE49-F238E27FC236}">
                <a16:creationId xmlns:a16="http://schemas.microsoft.com/office/drawing/2014/main" id="{661BACE6-7A7C-C904-30A9-8EC1DEE24CD1}"/>
              </a:ext>
            </a:extLst>
          </p:cNvPr>
          <p:cNvPicPr>
            <a:picLocks noChangeAspect="1"/>
          </p:cNvPicPr>
          <p:nvPr/>
        </p:nvPicPr>
        <p:blipFill>
          <a:blip r:embed="rId3"/>
          <a:stretch>
            <a:fillRect/>
          </a:stretch>
        </p:blipFill>
        <p:spPr>
          <a:xfrm>
            <a:off x="1272366" y="730848"/>
            <a:ext cx="6599268" cy="5114434"/>
          </a:xfrm>
          <a:prstGeom prst="rect">
            <a:avLst/>
          </a:prstGeom>
        </p:spPr>
      </p:pic>
      <p:sp>
        <p:nvSpPr>
          <p:cNvPr id="8" name="TextBox 7">
            <a:extLst>
              <a:ext uri="{FF2B5EF4-FFF2-40B4-BE49-F238E27FC236}">
                <a16:creationId xmlns:a16="http://schemas.microsoft.com/office/drawing/2014/main" id="{4F069501-388F-3374-A0F3-EA0B1878C2BD}"/>
              </a:ext>
            </a:extLst>
          </p:cNvPr>
          <p:cNvSpPr txBox="1"/>
          <p:nvPr/>
        </p:nvSpPr>
        <p:spPr>
          <a:xfrm>
            <a:off x="2534428" y="5265760"/>
            <a:ext cx="5175935" cy="300082"/>
          </a:xfrm>
          <a:prstGeom prst="rect">
            <a:avLst/>
          </a:prstGeom>
          <a:noFill/>
        </p:spPr>
        <p:txBody>
          <a:bodyPr wrap="square" rtlCol="0">
            <a:spAutoFit/>
          </a:bodyPr>
          <a:lstStyle/>
          <a:p>
            <a:r>
              <a:rPr lang="en-US" sz="1350" dirty="0">
                <a:latin typeface="Aptos" panose="02110004020202020204"/>
              </a:rPr>
              <a:t>Illustration Credit: Peter Kolb, University of Montana</a:t>
            </a:r>
          </a:p>
        </p:txBody>
      </p:sp>
    </p:spTree>
    <p:extLst>
      <p:ext uri="{BB962C8B-B14F-4D97-AF65-F5344CB8AC3E}">
        <p14:creationId xmlns:p14="http://schemas.microsoft.com/office/powerpoint/2010/main" val="3381981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aphic of the 4 soil health principles from NRCS&#10;">
            <a:extLst>
              <a:ext uri="{FF2B5EF4-FFF2-40B4-BE49-F238E27FC236}">
                <a16:creationId xmlns:a16="http://schemas.microsoft.com/office/drawing/2014/main" id="{D2D6CCA2-DE37-0124-CC98-807672FAD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98" y="1782668"/>
            <a:ext cx="3622757" cy="3736614"/>
          </a:xfrm>
          <a:prstGeom prst="rect">
            <a:avLst/>
          </a:prstGeom>
        </p:spPr>
      </p:pic>
      <p:sp>
        <p:nvSpPr>
          <p:cNvPr id="4" name="Title 1">
            <a:extLst>
              <a:ext uri="{FF2B5EF4-FFF2-40B4-BE49-F238E27FC236}">
                <a16:creationId xmlns:a16="http://schemas.microsoft.com/office/drawing/2014/main" id="{209708AD-C4EF-E1E7-FE42-2F460F120831}"/>
              </a:ext>
            </a:extLst>
          </p:cNvPr>
          <p:cNvSpPr>
            <a:spLocks noGrp="1"/>
          </p:cNvSpPr>
          <p:nvPr>
            <p:ph type="title"/>
          </p:nvPr>
        </p:nvSpPr>
        <p:spPr>
          <a:xfrm>
            <a:off x="-1" y="1338720"/>
            <a:ext cx="9144001" cy="590093"/>
          </a:xfrm>
        </p:spPr>
        <p:txBody>
          <a:bodyPr/>
          <a:lstStyle/>
          <a:p>
            <a:pPr algn="ctr"/>
            <a:r>
              <a:rPr lang="en-US" dirty="0"/>
              <a:t>Principles that Conserve the Soil Ecosystem</a:t>
            </a:r>
          </a:p>
        </p:txBody>
      </p:sp>
      <p:sp>
        <p:nvSpPr>
          <p:cNvPr id="5" name="TextBox 4">
            <a:extLst>
              <a:ext uri="{FF2B5EF4-FFF2-40B4-BE49-F238E27FC236}">
                <a16:creationId xmlns:a16="http://schemas.microsoft.com/office/drawing/2014/main" id="{AB4FB880-0543-B45F-E00F-D8B5F2408F7F}"/>
              </a:ext>
            </a:extLst>
          </p:cNvPr>
          <p:cNvSpPr txBox="1"/>
          <p:nvPr/>
        </p:nvSpPr>
        <p:spPr>
          <a:xfrm>
            <a:off x="4236247" y="2842611"/>
            <a:ext cx="4907753" cy="1677190"/>
          </a:xfrm>
          <a:prstGeom prst="rect">
            <a:avLst/>
          </a:prstGeom>
          <a:noFill/>
        </p:spPr>
        <p:txBody>
          <a:bodyPr wrap="square">
            <a:spAutoFit/>
          </a:bodyPr>
          <a:lstStyle/>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Minimize Disturbance</a:t>
            </a:r>
          </a:p>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Maximize Cover</a:t>
            </a:r>
          </a:p>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Maximize Biodiversity</a:t>
            </a:r>
          </a:p>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Maximize Continuous Living Roots</a:t>
            </a:r>
          </a:p>
        </p:txBody>
      </p:sp>
    </p:spTree>
    <p:extLst>
      <p:ext uri="{BB962C8B-B14F-4D97-AF65-F5344CB8AC3E}">
        <p14:creationId xmlns:p14="http://schemas.microsoft.com/office/powerpoint/2010/main" val="3722823133"/>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5_Forestland Soil Health" id="{5CBF5C73-322E-41BB-8D8F-7CA9EF479D00}" vid="{788114C0-F362-46AE-A643-A43A45421A77}"/>
    </a:ext>
  </a:extLst>
</a:theme>
</file>

<file path=ppt/theme/theme2.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5_Forestland Soil Health" id="{5CBF5C73-322E-41BB-8D8F-7CA9EF479D00}" vid="{788114C0-F362-46AE-A643-A43A45421A77}"/>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57B27B-9705-43FB-8C24-8BA1F4E8EFF7}">
  <ds:schemaRefs>
    <ds:schemaRef ds:uri="http://schemas.microsoft.com/sharepoint/v3/contenttype/forms"/>
  </ds:schemaRefs>
</ds:datastoreItem>
</file>

<file path=customXml/itemProps2.xml><?xml version="1.0" encoding="utf-8"?>
<ds:datastoreItem xmlns:ds="http://schemas.openxmlformats.org/officeDocument/2006/customXml" ds:itemID="{56DC13AB-7CDF-4BC7-8E33-3435AA11E0C0}">
  <ds:schemaRefs>
    <ds:schemaRef ds:uri="http://schemas.microsoft.com/office/infopath/2007/PartnerControls"/>
    <ds:schemaRef ds:uri="http://schemas.microsoft.com/office/2006/documentManagement/types"/>
    <ds:schemaRef ds:uri="1fa27c74-dbb6-4e30-b933-9d82255035f8"/>
    <ds:schemaRef ds:uri="http://purl.org/dc/dcmitype/"/>
    <ds:schemaRef ds:uri="73fb875a-8af9-4255-b008-0995492d31cd"/>
    <ds:schemaRef ds:uri="http://purl.org/dc/elements/1.1/"/>
    <ds:schemaRef ds:uri="http://schemas.openxmlformats.org/package/2006/metadata/core-properties"/>
    <ds:schemaRef ds:uri="http://www.w3.org/XML/1998/namespace"/>
    <ds:schemaRef ds:uri="190132a1-b740-41e9-a9d3-aef04dc8f2ab"/>
    <ds:schemaRef ds:uri="http://schemas.microsoft.com/office/2006/metadata/properties"/>
    <ds:schemaRef ds:uri="http://purl.org/dc/terms/"/>
    <ds:schemaRef ds:uri="12363614-19a6-4ba2-943c-7caa8a5735f9"/>
    <ds:schemaRef ds:uri="http://schemas.microsoft.com/sharepoint/v3"/>
    <ds:schemaRef ds:uri="849593af-9ef4-4dc7-a991-ea6257baf2f0"/>
  </ds:schemaRefs>
</ds:datastoreItem>
</file>

<file path=customXml/itemProps3.xml><?xml version="1.0" encoding="utf-8"?>
<ds:datastoreItem xmlns:ds="http://schemas.openxmlformats.org/officeDocument/2006/customXml" ds:itemID="{4CA229D7-6B1D-4598-ADAE-FA92BC36E0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TotalTime>
  <Words>3324</Words>
  <Application>Microsoft Office PowerPoint</Application>
  <PresentationFormat>On-screen Show (4:3)</PresentationFormat>
  <Paragraphs>301</Paragraphs>
  <Slides>23</Slides>
  <Notes>23</Notes>
  <HiddenSlides>0</HiddenSlides>
  <MMClips>0</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1_Title Page</vt:lpstr>
      <vt:lpstr>2_Title Page</vt:lpstr>
      <vt:lpstr>Office Theme</vt:lpstr>
      <vt:lpstr>PowerPoint Presentation</vt:lpstr>
      <vt:lpstr>Objectives</vt:lpstr>
      <vt:lpstr>Working Definition of Forest Soil Health</vt:lpstr>
      <vt:lpstr>What types of forest are we dealing with?</vt:lpstr>
      <vt:lpstr>Soil Basics: What characteristics do we expect to see in a common forest soil?</vt:lpstr>
      <vt:lpstr>Area wide approach vs.  Localized approach  Forest Soil Health needs to account for both</vt:lpstr>
      <vt:lpstr>What are the biotic components of a forest ecosystem?</vt:lpstr>
      <vt:lpstr>PowerPoint Presentation</vt:lpstr>
      <vt:lpstr>Principles that Conserve the Soil Ecosystem</vt:lpstr>
      <vt:lpstr>PowerPoint Presentation</vt:lpstr>
      <vt:lpstr>USFS Soil Disturbance Classes</vt:lpstr>
      <vt:lpstr>USFS Soil Disturbance Classes</vt:lpstr>
      <vt:lpstr>PowerPoint Presentation</vt:lpstr>
      <vt:lpstr>PowerPoint Presentation</vt:lpstr>
      <vt:lpstr>PowerPoint Presentation</vt:lpstr>
      <vt:lpstr>PowerPoint Presentation</vt:lpstr>
      <vt:lpstr>Traditional Ecological Knowledge (TEK)</vt:lpstr>
      <vt:lpstr>PowerPoint Presentation</vt:lpstr>
      <vt:lpstr>PowerPoint Presentation</vt:lpstr>
      <vt:lpstr>NRCS working with Tribes in Forestry  </vt:lpstr>
      <vt:lpstr>PowerPoint Presentation</vt:lpstr>
      <vt:lpstr>Local Ecological Knowledge (LEK)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Principles of Forestland Soil Health</dc:title>
  <dc:creator>Sirovatka, Nick - FPAC-NRCS, OR</dc:creator>
  <cp:lastModifiedBy>Sirovatka, Nick - FPAC-NRCS, OR</cp:lastModifiedBy>
  <cp:revision>101</cp:revision>
  <dcterms:created xsi:type="dcterms:W3CDTF">2024-08-13T19:59:14Z</dcterms:created>
  <dcterms:modified xsi:type="dcterms:W3CDTF">2026-03-20T19:31:14Z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190100.000000000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